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7" r:id="rId2"/>
    <p:sldId id="278" r:id="rId3"/>
    <p:sldId id="300" r:id="rId4"/>
    <p:sldId id="301" r:id="rId5"/>
    <p:sldId id="302" r:id="rId6"/>
    <p:sldId id="303" r:id="rId7"/>
    <p:sldId id="304" r:id="rId8"/>
    <p:sldId id="305" r:id="rId9"/>
    <p:sldId id="306" r:id="rId10"/>
    <p:sldId id="299" r:id="rId11"/>
    <p:sldId id="307" r:id="rId12"/>
    <p:sldId id="308" r:id="rId13"/>
    <p:sldId id="310" r:id="rId14"/>
    <p:sldId id="311" r:id="rId15"/>
    <p:sldId id="312" r:id="rId16"/>
    <p:sldId id="309" r:id="rId17"/>
    <p:sldId id="29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719" autoAdjust="0"/>
  </p:normalViewPr>
  <p:slideViewPr>
    <p:cSldViewPr snapToGrid="0">
      <p:cViewPr varScale="1">
        <p:scale>
          <a:sx n="60" d="100"/>
          <a:sy n="60" d="100"/>
        </p:scale>
        <p:origin x="12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A202F-4299-479C-B15E-F143261314E2}" type="datetimeFigureOut">
              <a:rPr lang="ru-RU" smtClean="0"/>
              <a:t>28.02.2025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C122-6047-4DF2-B658-83EED2B0EF10}" type="slidenum">
              <a:rPr lang="ru-RU" smtClean="0"/>
              <a:t>‹#›</a:t>
            </a:fld>
            <a:endParaRPr lang="ru-RU"/>
          </a:p>
        </p:txBody>
      </p:sp>
    </p:spTree>
    <p:extLst>
      <p:ext uri="{BB962C8B-B14F-4D97-AF65-F5344CB8AC3E}">
        <p14:creationId xmlns:p14="http://schemas.microsoft.com/office/powerpoint/2010/main" val="2672163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2C0110C-44BF-413A-8FA8-51FBC9510905}" type="datetimeFigureOut">
              <a:rPr lang="ru-RU" smtClean="0"/>
              <a:t>28.02.2025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82170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46265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6897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76945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2C0110C-44BF-413A-8FA8-51FBC9510905}" type="datetimeFigureOut">
              <a:rPr lang="ru-RU" smtClean="0"/>
              <a:t>28.02.2025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09941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2C0110C-44BF-413A-8FA8-51FBC9510905}" type="datetimeFigureOut">
              <a:rPr lang="ru-RU" smtClean="0"/>
              <a:t>28.02.2025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48889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C0110C-44BF-413A-8FA8-51FBC9510905}" type="datetimeFigureOut">
              <a:rPr lang="ru-RU" smtClean="0"/>
              <a:t>28.02.2025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4227192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2C0110C-44BF-413A-8FA8-51FBC9510905}" type="datetimeFigureOut">
              <a:rPr lang="ru-RU" smtClean="0"/>
              <a:t>28.02.2025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254544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2C0110C-44BF-413A-8FA8-51FBC9510905}" type="datetimeFigureOut">
              <a:rPr lang="ru-RU" smtClean="0"/>
              <a:t>28.02.2025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70417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2C0110C-44BF-413A-8FA8-51FBC9510905}" type="datetimeFigureOut">
              <a:rPr lang="ru-RU" smtClean="0"/>
              <a:t>28.02.2025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621515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2C0110C-44BF-413A-8FA8-51FBC9510905}" type="datetimeFigureOut">
              <a:rPr lang="ru-RU" smtClean="0"/>
              <a:t>28.02.2025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2111558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0110C-44BF-413A-8FA8-51FBC9510905}" type="datetimeFigureOut">
              <a:rPr lang="ru-RU" smtClean="0"/>
              <a:t>28.02.2025</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6F2DD-97A6-4ADB-A4AD-00C5B7798F05}" type="slidenum">
              <a:rPr lang="ru-RU" smtClean="0"/>
              <a:t>‹#›</a:t>
            </a:fld>
            <a:endParaRPr lang="ru-RU"/>
          </a:p>
        </p:txBody>
      </p:sp>
    </p:spTree>
    <p:extLst>
      <p:ext uri="{BB962C8B-B14F-4D97-AF65-F5344CB8AC3E}">
        <p14:creationId xmlns:p14="http://schemas.microsoft.com/office/powerpoint/2010/main" val="236313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tmp"/></Relationships>
</file>

<file path=ppt/slides/_rels/slide11.xml.rels><?xml version="1.0" encoding="UTF-8" standalone="yes"?>
<Relationships xmlns="http://schemas.openxmlformats.org/package/2006/relationships"><Relationship Id="rId8" Type="http://schemas.openxmlformats.org/officeDocument/2006/relationships/image" Target="../media/image48.tmp"/><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image" Target="../media/image42.tmp"/><Relationship Id="rId1" Type="http://schemas.openxmlformats.org/officeDocument/2006/relationships/slideLayout" Target="../slideLayouts/slideLayout2.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2.xml.rels><?xml version="1.0" encoding="UTF-8" standalone="yes"?>
<Relationships xmlns="http://schemas.openxmlformats.org/package/2006/relationships"><Relationship Id="rId3" Type="http://schemas.openxmlformats.org/officeDocument/2006/relationships/image" Target="../media/image50.tmp"/><Relationship Id="rId7" Type="http://schemas.openxmlformats.org/officeDocument/2006/relationships/image" Target="../media/image54.tmp"/><Relationship Id="rId2" Type="http://schemas.openxmlformats.org/officeDocument/2006/relationships/image" Target="../media/image49.tmp"/><Relationship Id="rId1" Type="http://schemas.openxmlformats.org/officeDocument/2006/relationships/slideLayout" Target="../slideLayouts/slideLayout2.xml"/><Relationship Id="rId6" Type="http://schemas.openxmlformats.org/officeDocument/2006/relationships/image" Target="../media/image53.tmp"/><Relationship Id="rId5" Type="http://schemas.openxmlformats.org/officeDocument/2006/relationships/image" Target="../media/image52.tmp"/><Relationship Id="rId4" Type="http://schemas.openxmlformats.org/officeDocument/2006/relationships/image" Target="../media/image51.tmp"/></Relationships>
</file>

<file path=ppt/slides/_rels/slide13.xml.rels><?xml version="1.0" encoding="UTF-8" standalone="yes"?>
<Relationships xmlns="http://schemas.openxmlformats.org/package/2006/relationships"><Relationship Id="rId8" Type="http://schemas.openxmlformats.org/officeDocument/2006/relationships/image" Target="../media/image61.tmp"/><Relationship Id="rId3" Type="http://schemas.openxmlformats.org/officeDocument/2006/relationships/image" Target="../media/image56.tmp"/><Relationship Id="rId7" Type="http://schemas.openxmlformats.org/officeDocument/2006/relationships/image" Target="../media/image60.tmp"/><Relationship Id="rId2" Type="http://schemas.openxmlformats.org/officeDocument/2006/relationships/image" Target="../media/image55.tmp"/><Relationship Id="rId1" Type="http://schemas.openxmlformats.org/officeDocument/2006/relationships/slideLayout" Target="../slideLayouts/slideLayout2.xml"/><Relationship Id="rId6" Type="http://schemas.openxmlformats.org/officeDocument/2006/relationships/image" Target="../media/image59.tmp"/><Relationship Id="rId11" Type="http://schemas.openxmlformats.org/officeDocument/2006/relationships/image" Target="../media/image64.tmp"/><Relationship Id="rId5" Type="http://schemas.openxmlformats.org/officeDocument/2006/relationships/image" Target="../media/image58.tmp"/><Relationship Id="rId10" Type="http://schemas.openxmlformats.org/officeDocument/2006/relationships/image" Target="../media/image63.tmp"/><Relationship Id="rId4" Type="http://schemas.openxmlformats.org/officeDocument/2006/relationships/image" Target="../media/image57.tmp"/><Relationship Id="rId9" Type="http://schemas.openxmlformats.org/officeDocument/2006/relationships/image" Target="../media/image62.tmp"/></Relationships>
</file>

<file path=ppt/slides/_rels/slide14.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 Id="rId4" Type="http://schemas.openxmlformats.org/officeDocument/2006/relationships/image" Target="../media/image67.tmp"/></Relationships>
</file>

<file path=ppt/slides/_rels/slide1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tmp"/><Relationship Id="rId1" Type="http://schemas.openxmlformats.org/officeDocument/2006/relationships/slideLayout" Target="../slideLayouts/slideLayout2.xml"/><Relationship Id="rId6" Type="http://schemas.openxmlformats.org/officeDocument/2006/relationships/image" Target="../media/image72.tmp"/><Relationship Id="rId5" Type="http://schemas.openxmlformats.org/officeDocument/2006/relationships/image" Target="../media/image71.tmp"/><Relationship Id="rId4" Type="http://schemas.openxmlformats.org/officeDocument/2006/relationships/image" Target="../media/image70.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2.xml"/><Relationship Id="rId5" Type="http://schemas.openxmlformats.org/officeDocument/2006/relationships/image" Target="../media/image76.tmp"/><Relationship Id="rId4" Type="http://schemas.openxmlformats.org/officeDocument/2006/relationships/image" Target="../media/image75.tmp"/></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tmp"/><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2.xml"/><Relationship Id="rId4" Type="http://schemas.openxmlformats.org/officeDocument/2006/relationships/image" Target="../media/image82.tmp"/></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20.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2.xml"/><Relationship Id="rId5" Type="http://schemas.openxmlformats.org/officeDocument/2006/relationships/image" Target="../media/image86.tmp"/><Relationship Id="rId4" Type="http://schemas.openxmlformats.org/officeDocument/2006/relationships/image" Target="../media/image85.tmp"/></Relationships>
</file>

<file path=ppt/slides/_rels/slide21.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image" Target="../media/image88.tmp"/><Relationship Id="rId1" Type="http://schemas.openxmlformats.org/officeDocument/2006/relationships/slideLayout" Target="../slideLayouts/slideLayout2.xml"/><Relationship Id="rId4" Type="http://schemas.openxmlformats.org/officeDocument/2006/relationships/image" Target="../media/image90.tmp"/></Relationships>
</file>

<file path=ppt/slides/_rels/slide24.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image" Target="../media/image91.tmp"/><Relationship Id="rId1" Type="http://schemas.openxmlformats.org/officeDocument/2006/relationships/slideLayout" Target="../slideLayouts/slideLayout2.xml"/><Relationship Id="rId4" Type="http://schemas.openxmlformats.org/officeDocument/2006/relationships/image" Target="../media/image93.tmp"/></Relationships>
</file>

<file path=ppt/slides/_rels/slide25.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2.xml"/><Relationship Id="rId4" Type="http://schemas.openxmlformats.org/officeDocument/2006/relationships/image" Target="../media/image96.tmp"/></Relationships>
</file>

<file path=ppt/slides/_rels/slide26.xml.rels><?xml version="1.0" encoding="UTF-8" standalone="yes"?>
<Relationships xmlns="http://schemas.openxmlformats.org/package/2006/relationships"><Relationship Id="rId8" Type="http://schemas.openxmlformats.org/officeDocument/2006/relationships/image" Target="../media/image103.tmp"/><Relationship Id="rId3" Type="http://schemas.openxmlformats.org/officeDocument/2006/relationships/image" Target="../media/image98.tmp"/><Relationship Id="rId7" Type="http://schemas.openxmlformats.org/officeDocument/2006/relationships/image" Target="../media/image102.tmp"/><Relationship Id="rId2" Type="http://schemas.openxmlformats.org/officeDocument/2006/relationships/image" Target="../media/image97.tmp"/><Relationship Id="rId1" Type="http://schemas.openxmlformats.org/officeDocument/2006/relationships/slideLayout" Target="../slideLayouts/slideLayout2.xml"/><Relationship Id="rId6" Type="http://schemas.openxmlformats.org/officeDocument/2006/relationships/image" Target="../media/image101.tmp"/><Relationship Id="rId5" Type="http://schemas.openxmlformats.org/officeDocument/2006/relationships/image" Target="../media/image100.tmp"/><Relationship Id="rId4" Type="http://schemas.openxmlformats.org/officeDocument/2006/relationships/image" Target="../media/image99.tmp"/></Relationships>
</file>

<file path=ppt/slides/_rels/slide27.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0.tmp"/><Relationship Id="rId2" Type="http://schemas.openxmlformats.org/officeDocument/2006/relationships/image" Target="../media/image88.tmp"/><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89.tmp"/></Relationships>
</file>

<file path=ppt/slides/_rels/slide29.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84.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tmp"/><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6.tmp"/></Relationships>
</file>

<file path=ppt/slides/_rels/slide30.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8.tmp"/><Relationship Id="rId3" Type="http://schemas.openxmlformats.org/officeDocument/2006/relationships/image" Target="../media/image110.tmp"/><Relationship Id="rId7" Type="http://schemas.openxmlformats.org/officeDocument/2006/relationships/image" Target="../media/image114.tmp"/><Relationship Id="rId12" Type="http://schemas.openxmlformats.org/officeDocument/2006/relationships/image" Target="../media/image116.png"/><Relationship Id="rId2" Type="http://schemas.openxmlformats.org/officeDocument/2006/relationships/image" Target="../media/image108.tmp"/><Relationship Id="rId1" Type="http://schemas.openxmlformats.org/officeDocument/2006/relationships/slideLayout" Target="../slideLayouts/slideLayout2.xml"/><Relationship Id="rId6" Type="http://schemas.openxmlformats.org/officeDocument/2006/relationships/image" Target="../media/image113.tmp"/><Relationship Id="rId11" Type="http://schemas.openxmlformats.org/officeDocument/2006/relationships/image" Target="../media/image115.tmp"/><Relationship Id="rId5" Type="http://schemas.openxmlformats.org/officeDocument/2006/relationships/image" Target="../media/image112.tmp"/><Relationship Id="rId10" Type="http://schemas.openxmlformats.org/officeDocument/2006/relationships/image" Target="../media/image89.tmp"/><Relationship Id="rId4" Type="http://schemas.openxmlformats.org/officeDocument/2006/relationships/image" Target="../media/image111.tmp"/><Relationship Id="rId9" Type="http://schemas.openxmlformats.org/officeDocument/2006/relationships/image" Target="../media/image90.tmp"/></Relationships>
</file>

<file path=ppt/slides/_rels/slide3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90.tmp"/><Relationship Id="rId7" Type="http://schemas.openxmlformats.org/officeDocument/2006/relationships/image" Target="../media/image118.tmp"/><Relationship Id="rId2" Type="http://schemas.openxmlformats.org/officeDocument/2006/relationships/image" Target="../media/image109.tmp"/><Relationship Id="rId1" Type="http://schemas.openxmlformats.org/officeDocument/2006/relationships/slideLayout" Target="../slideLayouts/slideLayout2.xml"/><Relationship Id="rId6" Type="http://schemas.openxmlformats.org/officeDocument/2006/relationships/image" Target="../media/image117.tmp"/><Relationship Id="rId5" Type="http://schemas.openxmlformats.org/officeDocument/2006/relationships/image" Target="../media/image88.tmp"/><Relationship Id="rId4" Type="http://schemas.openxmlformats.org/officeDocument/2006/relationships/image" Target="../media/image89.tmp"/></Relationships>
</file>

<file path=ppt/slides/_rels/slide33.xml.rels><?xml version="1.0" encoding="UTF-8" standalone="yes"?>
<Relationships xmlns="http://schemas.openxmlformats.org/package/2006/relationships"><Relationship Id="rId3" Type="http://schemas.openxmlformats.org/officeDocument/2006/relationships/image" Target="../media/image88.tmp"/><Relationship Id="rId7" Type="http://schemas.openxmlformats.org/officeDocument/2006/relationships/image" Target="../media/image123.tmp"/><Relationship Id="rId2" Type="http://schemas.openxmlformats.org/officeDocument/2006/relationships/image" Target="../media/image120.tmp"/><Relationship Id="rId1" Type="http://schemas.openxmlformats.org/officeDocument/2006/relationships/slideLayout" Target="../slideLayouts/slideLayout2.xml"/><Relationship Id="rId6" Type="http://schemas.openxmlformats.org/officeDocument/2006/relationships/image" Target="../media/image122.tmp"/><Relationship Id="rId5" Type="http://schemas.openxmlformats.org/officeDocument/2006/relationships/image" Target="../media/image109.tmp"/><Relationship Id="rId4" Type="http://schemas.openxmlformats.org/officeDocument/2006/relationships/image" Target="../media/image121.tmp"/></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88.tmp"/><Relationship Id="rId7" Type="http://schemas.openxmlformats.org/officeDocument/2006/relationships/image" Target="../media/image125.tmp"/><Relationship Id="rId2" Type="http://schemas.openxmlformats.org/officeDocument/2006/relationships/image" Target="../media/image109.tmp"/><Relationship Id="rId1" Type="http://schemas.openxmlformats.org/officeDocument/2006/relationships/slideLayout" Target="../slideLayouts/slideLayout2.xml"/><Relationship Id="rId6" Type="http://schemas.openxmlformats.org/officeDocument/2006/relationships/image" Target="../media/image124.tmp"/><Relationship Id="rId5" Type="http://schemas.openxmlformats.org/officeDocument/2006/relationships/image" Target="../media/image121.tmp"/><Relationship Id="rId10" Type="http://schemas.openxmlformats.org/officeDocument/2006/relationships/image" Target="../media/image128.tmp"/><Relationship Id="rId4" Type="http://schemas.openxmlformats.org/officeDocument/2006/relationships/image" Target="../media/image120.tmp"/><Relationship Id="rId9" Type="http://schemas.openxmlformats.org/officeDocument/2006/relationships/image" Target="../media/image127.tmp"/></Relationships>
</file>

<file path=ppt/slides/_rels/slide35.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35.tmp"/><Relationship Id="rId3" Type="http://schemas.openxmlformats.org/officeDocument/2006/relationships/image" Target="../media/image130.tmp"/><Relationship Id="rId7" Type="http://schemas.openxmlformats.org/officeDocument/2006/relationships/image" Target="../media/image134.tmp"/><Relationship Id="rId2" Type="http://schemas.openxmlformats.org/officeDocument/2006/relationships/image" Target="../media/image109.tmp"/><Relationship Id="rId1" Type="http://schemas.openxmlformats.org/officeDocument/2006/relationships/slideLayout" Target="../slideLayouts/slideLayout2.xml"/><Relationship Id="rId6" Type="http://schemas.openxmlformats.org/officeDocument/2006/relationships/image" Target="../media/image133.tmp"/><Relationship Id="rId11" Type="http://schemas.openxmlformats.org/officeDocument/2006/relationships/image" Target="../media/image138.tmp"/><Relationship Id="rId5" Type="http://schemas.openxmlformats.org/officeDocument/2006/relationships/image" Target="../media/image132.tmp"/><Relationship Id="rId10" Type="http://schemas.openxmlformats.org/officeDocument/2006/relationships/image" Target="../media/image137.tmp"/><Relationship Id="rId4" Type="http://schemas.openxmlformats.org/officeDocument/2006/relationships/image" Target="../media/image131.tmp"/><Relationship Id="rId9" Type="http://schemas.openxmlformats.org/officeDocument/2006/relationships/image" Target="../media/image136.tmp"/></Relationships>
</file>

<file path=ppt/slides/_rels/slide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7.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24.png"/><Relationship Id="rId7" Type="http://schemas.openxmlformats.org/officeDocument/2006/relationships/image" Target="../media/image28.tm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mp"/><Relationship Id="rId9" Type="http://schemas.openxmlformats.org/officeDocument/2006/relationships/image" Target="../media/image30.tmp"/></Relationships>
</file>

<file path=ppt/slides/_rels/slide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1.tmp"/><Relationship Id="rId1" Type="http://schemas.openxmlformats.org/officeDocument/2006/relationships/slideLayout" Target="../slideLayouts/slideLayout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3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9E55AB-6FBF-B0C9-8397-B1AFFFCA70D1}"/>
              </a:ext>
            </a:extLst>
          </p:cNvPr>
          <p:cNvSpPr>
            <a:spLocks noGrp="1"/>
          </p:cNvSpPr>
          <p:nvPr>
            <p:ph type="ctrTitle"/>
          </p:nvPr>
        </p:nvSpPr>
        <p:spPr>
          <a:xfrm>
            <a:off x="898451" y="1909172"/>
            <a:ext cx="10395098" cy="2387600"/>
          </a:xfrm>
        </p:spPr>
        <p:txBody>
          <a:bodyPr>
            <a:normAutofit fontScale="90000"/>
          </a:bodyPr>
          <a:lstStyle/>
          <a:p>
            <a:r>
              <a:rPr lang="en-US" dirty="0"/>
              <a:t>Linear Regression: probabilistic view</a:t>
            </a:r>
            <a:br>
              <a:rPr lang="en-US" dirty="0"/>
            </a:br>
            <a:br>
              <a:rPr lang="en-US" dirty="0"/>
            </a:br>
            <a:r>
              <a:rPr lang="en-US" dirty="0"/>
              <a:t>Linear Classification</a:t>
            </a:r>
            <a:endParaRPr lang="ru-RU" dirty="0"/>
          </a:p>
        </p:txBody>
      </p:sp>
    </p:spTree>
    <p:extLst>
      <p:ext uri="{BB962C8B-B14F-4D97-AF65-F5344CB8AC3E}">
        <p14:creationId xmlns:p14="http://schemas.microsoft.com/office/powerpoint/2010/main" val="162054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AB856E-8D08-C4E7-3971-F2D0464D8489}"/>
              </a:ext>
            </a:extLst>
          </p:cNvPr>
          <p:cNvSpPr>
            <a:spLocks noGrp="1"/>
          </p:cNvSpPr>
          <p:nvPr>
            <p:ph type="title"/>
          </p:nvPr>
        </p:nvSpPr>
        <p:spPr/>
        <p:txBody>
          <a:bodyPr/>
          <a:lstStyle/>
          <a:p>
            <a:r>
              <a:rPr lang="en-US" dirty="0"/>
              <a:t>Normal distribution</a:t>
            </a:r>
            <a:endParaRPr lang="ru-RU" dirty="0"/>
          </a:p>
        </p:txBody>
      </p:sp>
      <p:pic>
        <p:nvPicPr>
          <p:cNvPr id="5" name="Рисунок 4">
            <a:extLst>
              <a:ext uri="{FF2B5EF4-FFF2-40B4-BE49-F238E27FC236}">
                <a16:creationId xmlns:a16="http://schemas.microsoft.com/office/drawing/2014/main" id="{F19C013D-8649-F325-99B5-BBEBBA8EC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298" y="1747525"/>
            <a:ext cx="4984497" cy="3362949"/>
          </a:xfrm>
          <a:prstGeom prst="rect">
            <a:avLst/>
          </a:prstGeom>
        </p:spPr>
      </p:pic>
      <p:pic>
        <p:nvPicPr>
          <p:cNvPr id="7" name="Рисунок 6">
            <a:extLst>
              <a:ext uri="{FF2B5EF4-FFF2-40B4-BE49-F238E27FC236}">
                <a16:creationId xmlns:a16="http://schemas.microsoft.com/office/drawing/2014/main" id="{5D28C01F-D95C-C8D8-E6CF-8C97F2176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284061"/>
            <a:ext cx="5257811" cy="967130"/>
          </a:xfrm>
          <a:prstGeom prst="rect">
            <a:avLst/>
          </a:prstGeom>
        </p:spPr>
      </p:pic>
      <p:pic>
        <p:nvPicPr>
          <p:cNvPr id="9" name="Рисунок 8">
            <a:extLst>
              <a:ext uri="{FF2B5EF4-FFF2-40B4-BE49-F238E27FC236}">
                <a16:creationId xmlns:a16="http://schemas.microsoft.com/office/drawing/2014/main" id="{836FCFAE-3E99-197A-7D07-3E3031C58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4260127"/>
            <a:ext cx="1401481" cy="523219"/>
          </a:xfrm>
          <a:prstGeom prst="rect">
            <a:avLst/>
          </a:prstGeom>
        </p:spPr>
      </p:pic>
      <p:pic>
        <p:nvPicPr>
          <p:cNvPr id="11" name="Рисунок 10">
            <a:extLst>
              <a:ext uri="{FF2B5EF4-FFF2-40B4-BE49-F238E27FC236}">
                <a16:creationId xmlns:a16="http://schemas.microsoft.com/office/drawing/2014/main" id="{EF6861D7-D58D-9456-A806-2C80E8EDB3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98" y="4937299"/>
            <a:ext cx="4160070" cy="456379"/>
          </a:xfrm>
          <a:prstGeom prst="rect">
            <a:avLst/>
          </a:prstGeom>
        </p:spPr>
      </p:pic>
      <p:sp>
        <p:nvSpPr>
          <p:cNvPr id="12" name="TextBox 11">
            <a:extLst>
              <a:ext uri="{FF2B5EF4-FFF2-40B4-BE49-F238E27FC236}">
                <a16:creationId xmlns:a16="http://schemas.microsoft.com/office/drawing/2014/main" id="{7AB999C9-3F28-B565-0BA8-9568679AA5F9}"/>
              </a:ext>
            </a:extLst>
          </p:cNvPr>
          <p:cNvSpPr txBox="1"/>
          <p:nvPr/>
        </p:nvSpPr>
        <p:spPr>
          <a:xfrm>
            <a:off x="838201" y="1645124"/>
            <a:ext cx="4844502" cy="523220"/>
          </a:xfrm>
          <a:prstGeom prst="rect">
            <a:avLst/>
          </a:prstGeom>
          <a:noFill/>
        </p:spPr>
        <p:txBody>
          <a:bodyPr wrap="square" rtlCol="0">
            <a:spAutoFit/>
          </a:bodyPr>
          <a:lstStyle/>
          <a:p>
            <a:r>
              <a:rPr lang="en-US" sz="2800" dirty="0"/>
              <a:t>Probability density function:</a:t>
            </a:r>
            <a:endParaRPr lang="ru-RU" sz="2800" dirty="0"/>
          </a:p>
        </p:txBody>
      </p:sp>
      <p:sp>
        <p:nvSpPr>
          <p:cNvPr id="13" name="TextBox 12">
            <a:extLst>
              <a:ext uri="{FF2B5EF4-FFF2-40B4-BE49-F238E27FC236}">
                <a16:creationId xmlns:a16="http://schemas.microsoft.com/office/drawing/2014/main" id="{6F237363-69E0-01C3-22CC-45DA0AC935B0}"/>
              </a:ext>
            </a:extLst>
          </p:cNvPr>
          <p:cNvSpPr txBox="1"/>
          <p:nvPr/>
        </p:nvSpPr>
        <p:spPr>
          <a:xfrm>
            <a:off x="838201" y="3582954"/>
            <a:ext cx="1862469" cy="523220"/>
          </a:xfrm>
          <a:prstGeom prst="rect">
            <a:avLst/>
          </a:prstGeom>
          <a:noFill/>
        </p:spPr>
        <p:txBody>
          <a:bodyPr wrap="square" rtlCol="0">
            <a:spAutoFit/>
          </a:bodyPr>
          <a:lstStyle/>
          <a:p>
            <a:r>
              <a:rPr lang="en-US" sz="2800" dirty="0"/>
              <a:t>Statistics:</a:t>
            </a:r>
            <a:endParaRPr lang="ru-RU" sz="2800" dirty="0"/>
          </a:p>
        </p:txBody>
      </p:sp>
    </p:spTree>
    <p:extLst>
      <p:ext uri="{BB962C8B-B14F-4D97-AF65-F5344CB8AC3E}">
        <p14:creationId xmlns:p14="http://schemas.microsoft.com/office/powerpoint/2010/main" val="2153199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5E158C-6A4C-A7CC-3D1B-ADB6FD3CB88C}"/>
              </a:ext>
            </a:extLst>
          </p:cNvPr>
          <p:cNvSpPr>
            <a:spLocks noGrp="1"/>
          </p:cNvSpPr>
          <p:nvPr>
            <p:ph type="title"/>
          </p:nvPr>
        </p:nvSpPr>
        <p:spPr/>
        <p:txBody>
          <a:bodyPr/>
          <a:lstStyle/>
          <a:p>
            <a:r>
              <a:rPr lang="en-US" dirty="0"/>
              <a:t>ML estimate for normal distribution</a:t>
            </a:r>
            <a:endParaRPr lang="ru-RU" dirty="0"/>
          </a:p>
        </p:txBody>
      </p:sp>
      <p:pic>
        <p:nvPicPr>
          <p:cNvPr id="5" name="Рисунок 4">
            <a:extLst>
              <a:ext uri="{FF2B5EF4-FFF2-40B4-BE49-F238E27FC236}">
                <a16:creationId xmlns:a16="http://schemas.microsoft.com/office/drawing/2014/main" id="{4E77A842-0C20-214C-0910-8C267F812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33" y="1488663"/>
            <a:ext cx="4557856" cy="595312"/>
          </a:xfrm>
          <a:prstGeom prst="rect">
            <a:avLst/>
          </a:prstGeom>
        </p:spPr>
      </p:pic>
      <p:pic>
        <p:nvPicPr>
          <p:cNvPr id="9" name="Рисунок 8">
            <a:extLst>
              <a:ext uri="{FF2B5EF4-FFF2-40B4-BE49-F238E27FC236}">
                <a16:creationId xmlns:a16="http://schemas.microsoft.com/office/drawing/2014/main" id="{A6A8DB11-EA31-AA0D-F695-8800E3A8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67" y="2991259"/>
            <a:ext cx="7198176" cy="977663"/>
          </a:xfrm>
          <a:prstGeom prst="rect">
            <a:avLst/>
          </a:prstGeom>
        </p:spPr>
      </p:pic>
      <p:pic>
        <p:nvPicPr>
          <p:cNvPr id="13" name="Рисунок 12">
            <a:extLst>
              <a:ext uri="{FF2B5EF4-FFF2-40B4-BE49-F238E27FC236}">
                <a16:creationId xmlns:a16="http://schemas.microsoft.com/office/drawing/2014/main" id="{618A4FE5-725B-1177-C1C1-DAA3D20A3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774" y="3876734"/>
            <a:ext cx="6684337" cy="918809"/>
          </a:xfrm>
          <a:prstGeom prst="rect">
            <a:avLst/>
          </a:prstGeom>
        </p:spPr>
      </p:pic>
      <p:pic>
        <p:nvPicPr>
          <p:cNvPr id="15" name="Рисунок 14">
            <a:extLst>
              <a:ext uri="{FF2B5EF4-FFF2-40B4-BE49-F238E27FC236}">
                <a16:creationId xmlns:a16="http://schemas.microsoft.com/office/drawing/2014/main" id="{0764D508-8A9D-8E41-B343-90D1E2E8D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094" y="4816805"/>
            <a:ext cx="9627847" cy="977662"/>
          </a:xfrm>
          <a:prstGeom prst="rect">
            <a:avLst/>
          </a:prstGeom>
        </p:spPr>
      </p:pic>
      <p:pic>
        <p:nvPicPr>
          <p:cNvPr id="17" name="Рисунок 16">
            <a:extLst>
              <a:ext uri="{FF2B5EF4-FFF2-40B4-BE49-F238E27FC236}">
                <a16:creationId xmlns:a16="http://schemas.microsoft.com/office/drawing/2014/main" id="{8CF38AAD-21BB-8867-1D85-8C0963AB75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920" y="5828739"/>
            <a:ext cx="2035878" cy="987092"/>
          </a:xfrm>
          <a:prstGeom prst="rect">
            <a:avLst/>
          </a:prstGeom>
        </p:spPr>
      </p:pic>
      <p:pic>
        <p:nvPicPr>
          <p:cNvPr id="7" name="Рисунок 6">
            <a:extLst>
              <a:ext uri="{FF2B5EF4-FFF2-40B4-BE49-F238E27FC236}">
                <a16:creationId xmlns:a16="http://schemas.microsoft.com/office/drawing/2014/main" id="{16D1D96E-485C-04E7-BA08-127FAFF1D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733" y="2099033"/>
            <a:ext cx="9841120" cy="1060323"/>
          </a:xfrm>
          <a:prstGeom prst="rect">
            <a:avLst/>
          </a:prstGeom>
        </p:spPr>
      </p:pic>
      <p:pic>
        <p:nvPicPr>
          <p:cNvPr id="19" name="Рисунок 18">
            <a:extLst>
              <a:ext uri="{FF2B5EF4-FFF2-40B4-BE49-F238E27FC236}">
                <a16:creationId xmlns:a16="http://schemas.microsoft.com/office/drawing/2014/main" id="{66C52530-6B92-93DD-9C42-926ECF5AFB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4089" y="5903167"/>
            <a:ext cx="5725028" cy="923392"/>
          </a:xfrm>
          <a:prstGeom prst="rect">
            <a:avLst/>
          </a:prstGeom>
        </p:spPr>
      </p:pic>
    </p:spTree>
    <p:extLst>
      <p:ext uri="{BB962C8B-B14F-4D97-AF65-F5344CB8AC3E}">
        <p14:creationId xmlns:p14="http://schemas.microsoft.com/office/powerpoint/2010/main" val="11319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2D87AB-9D87-761A-63E5-4E1954BE8371}"/>
              </a:ext>
            </a:extLst>
          </p:cNvPr>
          <p:cNvSpPr>
            <a:spLocks noGrp="1"/>
          </p:cNvSpPr>
          <p:nvPr>
            <p:ph type="title"/>
          </p:nvPr>
        </p:nvSpPr>
        <p:spPr/>
        <p:txBody>
          <a:bodyPr/>
          <a:lstStyle/>
          <a:p>
            <a:r>
              <a:rPr lang="en-US" dirty="0"/>
              <a:t>ML estimate for Bernoulli distribution</a:t>
            </a:r>
            <a:endParaRPr lang="ru-RU" dirty="0"/>
          </a:p>
        </p:txBody>
      </p:sp>
      <p:pic>
        <p:nvPicPr>
          <p:cNvPr id="5" name="Рисунок 4">
            <a:extLst>
              <a:ext uri="{FF2B5EF4-FFF2-40B4-BE49-F238E27FC236}">
                <a16:creationId xmlns:a16="http://schemas.microsoft.com/office/drawing/2014/main" id="{59457374-91A3-89CC-5756-D82D84E6B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5871"/>
            <a:ext cx="1819033" cy="920885"/>
          </a:xfrm>
          <a:prstGeom prst="rect">
            <a:avLst/>
          </a:prstGeom>
        </p:spPr>
      </p:pic>
      <p:pic>
        <p:nvPicPr>
          <p:cNvPr id="7" name="Рисунок 6">
            <a:extLst>
              <a:ext uri="{FF2B5EF4-FFF2-40B4-BE49-F238E27FC236}">
                <a16:creationId xmlns:a16="http://schemas.microsoft.com/office/drawing/2014/main" id="{49EECEA1-BCBE-662D-BF66-111926C90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053" y="1708242"/>
            <a:ext cx="5078230" cy="533427"/>
          </a:xfrm>
          <a:prstGeom prst="rect">
            <a:avLst/>
          </a:prstGeom>
        </p:spPr>
      </p:pic>
      <p:pic>
        <p:nvPicPr>
          <p:cNvPr id="9" name="Рисунок 8">
            <a:extLst>
              <a:ext uri="{FF2B5EF4-FFF2-40B4-BE49-F238E27FC236}">
                <a16:creationId xmlns:a16="http://schemas.microsoft.com/office/drawing/2014/main" id="{2207A79F-F4F7-9141-A913-2817D6EF9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77493"/>
            <a:ext cx="3563750" cy="533427"/>
          </a:xfrm>
          <a:prstGeom prst="rect">
            <a:avLst/>
          </a:prstGeom>
        </p:spPr>
      </p:pic>
      <p:pic>
        <p:nvPicPr>
          <p:cNvPr id="11" name="Рисунок 10">
            <a:extLst>
              <a:ext uri="{FF2B5EF4-FFF2-40B4-BE49-F238E27FC236}">
                <a16:creationId xmlns:a16="http://schemas.microsoft.com/office/drawing/2014/main" id="{24ACC505-4206-8292-A539-99031981C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1" y="3299705"/>
            <a:ext cx="7471382" cy="908285"/>
          </a:xfrm>
          <a:prstGeom prst="rect">
            <a:avLst/>
          </a:prstGeom>
        </p:spPr>
      </p:pic>
      <p:pic>
        <p:nvPicPr>
          <p:cNvPr id="15" name="Рисунок 14">
            <a:extLst>
              <a:ext uri="{FF2B5EF4-FFF2-40B4-BE49-F238E27FC236}">
                <a16:creationId xmlns:a16="http://schemas.microsoft.com/office/drawing/2014/main" id="{2575B885-F102-2FE5-79D5-7609CCA40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01" y="5244760"/>
            <a:ext cx="7616047" cy="993397"/>
          </a:xfrm>
          <a:prstGeom prst="rect">
            <a:avLst/>
          </a:prstGeom>
        </p:spPr>
      </p:pic>
      <p:pic>
        <p:nvPicPr>
          <p:cNvPr id="17" name="Рисунок 16">
            <a:extLst>
              <a:ext uri="{FF2B5EF4-FFF2-40B4-BE49-F238E27FC236}">
                <a16:creationId xmlns:a16="http://schemas.microsoft.com/office/drawing/2014/main" id="{EBBD598A-C70B-5971-CF23-FC6D25D938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158" y="4116100"/>
            <a:ext cx="6148511" cy="980493"/>
          </a:xfrm>
          <a:prstGeom prst="rect">
            <a:avLst/>
          </a:prstGeom>
        </p:spPr>
      </p:pic>
    </p:spTree>
    <p:extLst>
      <p:ext uri="{BB962C8B-B14F-4D97-AF65-F5344CB8AC3E}">
        <p14:creationId xmlns:p14="http://schemas.microsoft.com/office/powerpoint/2010/main" val="8295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A61A53-D568-D012-23DA-7F69CA5419BC}"/>
              </a:ext>
            </a:extLst>
          </p:cNvPr>
          <p:cNvSpPr>
            <a:spLocks noGrp="1"/>
          </p:cNvSpPr>
          <p:nvPr>
            <p:ph type="title"/>
          </p:nvPr>
        </p:nvSpPr>
        <p:spPr/>
        <p:txBody>
          <a:bodyPr/>
          <a:lstStyle/>
          <a:p>
            <a:r>
              <a:rPr lang="en-US" dirty="0"/>
              <a:t>Linear Regression</a:t>
            </a:r>
            <a:endParaRPr lang="ru-RU" dirty="0"/>
          </a:p>
        </p:txBody>
      </p:sp>
      <p:pic>
        <p:nvPicPr>
          <p:cNvPr id="5" name="Рисунок 4">
            <a:extLst>
              <a:ext uri="{FF2B5EF4-FFF2-40B4-BE49-F238E27FC236}">
                <a16:creationId xmlns:a16="http://schemas.microsoft.com/office/drawing/2014/main" id="{073E9641-85A9-EEB6-506D-5A7B68FB9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81" y="1495698"/>
            <a:ext cx="1997879" cy="588416"/>
          </a:xfrm>
          <a:prstGeom prst="rect">
            <a:avLst/>
          </a:prstGeom>
        </p:spPr>
      </p:pic>
      <p:pic>
        <p:nvPicPr>
          <p:cNvPr id="7" name="Рисунок 6">
            <a:extLst>
              <a:ext uri="{FF2B5EF4-FFF2-40B4-BE49-F238E27FC236}">
                <a16:creationId xmlns:a16="http://schemas.microsoft.com/office/drawing/2014/main" id="{5695F83B-2D08-D742-EB79-1192FDF31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83" y="1485065"/>
            <a:ext cx="3424873" cy="588415"/>
          </a:xfrm>
          <a:prstGeom prst="rect">
            <a:avLst/>
          </a:prstGeom>
        </p:spPr>
      </p:pic>
      <p:pic>
        <p:nvPicPr>
          <p:cNvPr id="9" name="Рисунок 8">
            <a:extLst>
              <a:ext uri="{FF2B5EF4-FFF2-40B4-BE49-F238E27FC236}">
                <a16:creationId xmlns:a16="http://schemas.microsoft.com/office/drawing/2014/main" id="{2BFCAACE-EF36-A6FA-8EFD-FD818A8B9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330" y="2200852"/>
            <a:ext cx="4238989" cy="588415"/>
          </a:xfrm>
          <a:prstGeom prst="rect">
            <a:avLst/>
          </a:prstGeom>
        </p:spPr>
      </p:pic>
      <p:pic>
        <p:nvPicPr>
          <p:cNvPr id="11" name="Рисунок 10">
            <a:extLst>
              <a:ext uri="{FF2B5EF4-FFF2-40B4-BE49-F238E27FC236}">
                <a16:creationId xmlns:a16="http://schemas.microsoft.com/office/drawing/2014/main" id="{7FE6EA04-E5F9-1FFE-7A75-34DF68E93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743" y="2130771"/>
            <a:ext cx="5125896" cy="691278"/>
          </a:xfrm>
          <a:prstGeom prst="rect">
            <a:avLst/>
          </a:prstGeom>
        </p:spPr>
      </p:pic>
      <p:pic>
        <p:nvPicPr>
          <p:cNvPr id="13" name="Рисунок 12">
            <a:extLst>
              <a:ext uri="{FF2B5EF4-FFF2-40B4-BE49-F238E27FC236}">
                <a16:creationId xmlns:a16="http://schemas.microsoft.com/office/drawing/2014/main" id="{E77FD590-82F4-DA77-981B-2246D0CCD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9049" y="2922468"/>
            <a:ext cx="2703494" cy="584230"/>
          </a:xfrm>
          <a:prstGeom prst="rect">
            <a:avLst/>
          </a:prstGeom>
        </p:spPr>
      </p:pic>
      <p:pic>
        <p:nvPicPr>
          <p:cNvPr id="17" name="Рисунок 16">
            <a:extLst>
              <a:ext uri="{FF2B5EF4-FFF2-40B4-BE49-F238E27FC236}">
                <a16:creationId xmlns:a16="http://schemas.microsoft.com/office/drawing/2014/main" id="{56552BE4-EDF4-544F-870B-BDCEA0CD5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5356" y="3510929"/>
            <a:ext cx="3602026" cy="916304"/>
          </a:xfrm>
          <a:prstGeom prst="rect">
            <a:avLst/>
          </a:prstGeom>
        </p:spPr>
      </p:pic>
      <p:pic>
        <p:nvPicPr>
          <p:cNvPr id="21" name="Рисунок 20">
            <a:extLst>
              <a:ext uri="{FF2B5EF4-FFF2-40B4-BE49-F238E27FC236}">
                <a16:creationId xmlns:a16="http://schemas.microsoft.com/office/drawing/2014/main" id="{1A597E29-AC18-844E-3D45-080B75725E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329" y="4419642"/>
            <a:ext cx="4420404" cy="916303"/>
          </a:xfrm>
          <a:prstGeom prst="rect">
            <a:avLst/>
          </a:prstGeom>
        </p:spPr>
      </p:pic>
      <p:pic>
        <p:nvPicPr>
          <p:cNvPr id="23" name="Рисунок 22">
            <a:extLst>
              <a:ext uri="{FF2B5EF4-FFF2-40B4-BE49-F238E27FC236}">
                <a16:creationId xmlns:a16="http://schemas.microsoft.com/office/drawing/2014/main" id="{129C42AA-2D8D-FD29-ADA8-61937924DC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0815" y="4274967"/>
            <a:ext cx="6304658" cy="1060978"/>
          </a:xfrm>
          <a:prstGeom prst="rect">
            <a:avLst/>
          </a:prstGeom>
        </p:spPr>
      </p:pic>
      <p:sp>
        <p:nvSpPr>
          <p:cNvPr id="24" name="TextBox 23">
            <a:extLst>
              <a:ext uri="{FF2B5EF4-FFF2-40B4-BE49-F238E27FC236}">
                <a16:creationId xmlns:a16="http://schemas.microsoft.com/office/drawing/2014/main" id="{2277E4BE-E44C-296D-92F4-D7390EC7B9FA}"/>
              </a:ext>
            </a:extLst>
          </p:cNvPr>
          <p:cNvSpPr txBox="1"/>
          <p:nvPr/>
        </p:nvSpPr>
        <p:spPr>
          <a:xfrm>
            <a:off x="912330" y="2953077"/>
            <a:ext cx="1493679" cy="523220"/>
          </a:xfrm>
          <a:prstGeom prst="rect">
            <a:avLst/>
          </a:prstGeom>
          <a:noFill/>
        </p:spPr>
        <p:txBody>
          <a:bodyPr wrap="square" rtlCol="0">
            <a:spAutoFit/>
          </a:bodyPr>
          <a:lstStyle/>
          <a:p>
            <a:r>
              <a:rPr lang="en-US" sz="2800" dirty="0"/>
              <a:t>Dataset:</a:t>
            </a:r>
            <a:endParaRPr lang="ru-RU" sz="2800" dirty="0"/>
          </a:p>
        </p:txBody>
      </p:sp>
      <p:pic>
        <p:nvPicPr>
          <p:cNvPr id="15" name="Рисунок 14">
            <a:extLst>
              <a:ext uri="{FF2B5EF4-FFF2-40B4-BE49-F238E27FC236}">
                <a16:creationId xmlns:a16="http://schemas.microsoft.com/office/drawing/2014/main" id="{F12313F2-6D7D-A36B-D7B0-D881983ED4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329" y="3510860"/>
            <a:ext cx="6284651" cy="916304"/>
          </a:xfrm>
          <a:prstGeom prst="rect">
            <a:avLst/>
          </a:prstGeom>
        </p:spPr>
      </p:pic>
      <p:pic>
        <p:nvPicPr>
          <p:cNvPr id="28" name="Рисунок 27">
            <a:extLst>
              <a:ext uri="{FF2B5EF4-FFF2-40B4-BE49-F238E27FC236}">
                <a16:creationId xmlns:a16="http://schemas.microsoft.com/office/drawing/2014/main" id="{F6E7E3CE-316A-7709-F4C4-7929214070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6213" y="5285894"/>
            <a:ext cx="9305561" cy="916302"/>
          </a:xfrm>
          <a:prstGeom prst="rect">
            <a:avLst/>
          </a:prstGeom>
        </p:spPr>
      </p:pic>
      <p:sp>
        <p:nvSpPr>
          <p:cNvPr id="29" name="TextBox 28">
            <a:extLst>
              <a:ext uri="{FF2B5EF4-FFF2-40B4-BE49-F238E27FC236}">
                <a16:creationId xmlns:a16="http://schemas.microsoft.com/office/drawing/2014/main" id="{5FFBDE84-23F4-2BCA-B870-D8AFE5B4907E}"/>
              </a:ext>
            </a:extLst>
          </p:cNvPr>
          <p:cNvSpPr txBox="1"/>
          <p:nvPr/>
        </p:nvSpPr>
        <p:spPr>
          <a:xfrm>
            <a:off x="968544" y="6154762"/>
            <a:ext cx="10385256" cy="523220"/>
          </a:xfrm>
          <a:prstGeom prst="rect">
            <a:avLst/>
          </a:prstGeom>
          <a:noFill/>
        </p:spPr>
        <p:txBody>
          <a:bodyPr wrap="square" rtlCol="0">
            <a:spAutoFit/>
          </a:bodyPr>
          <a:lstStyle/>
          <a:p>
            <a:r>
              <a:rPr lang="en-US" sz="2800" dirty="0"/>
              <a:t>ML-estimate for the model with normal noise = MSE loss minimization</a:t>
            </a:r>
            <a:endParaRPr lang="ru-RU" sz="2800" dirty="0"/>
          </a:p>
        </p:txBody>
      </p:sp>
    </p:spTree>
    <p:extLst>
      <p:ext uri="{BB962C8B-B14F-4D97-AF65-F5344CB8AC3E}">
        <p14:creationId xmlns:p14="http://schemas.microsoft.com/office/powerpoint/2010/main" val="265985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F24276-F542-807F-9473-82A8A20C27AD}"/>
              </a:ext>
            </a:extLst>
          </p:cNvPr>
          <p:cNvSpPr>
            <a:spLocks noGrp="1"/>
          </p:cNvSpPr>
          <p:nvPr>
            <p:ph type="title"/>
          </p:nvPr>
        </p:nvSpPr>
        <p:spPr/>
        <p:txBody>
          <a:bodyPr/>
          <a:lstStyle/>
          <a:p>
            <a:r>
              <a:rPr lang="en-US" dirty="0"/>
              <a:t>Linear Regression</a:t>
            </a:r>
            <a:endParaRPr lang="ru-RU" dirty="0"/>
          </a:p>
        </p:txBody>
      </p:sp>
      <p:pic>
        <p:nvPicPr>
          <p:cNvPr id="4" name="Рисунок 3">
            <a:extLst>
              <a:ext uri="{FF2B5EF4-FFF2-40B4-BE49-F238E27FC236}">
                <a16:creationId xmlns:a16="http://schemas.microsoft.com/office/drawing/2014/main" id="{5EE6F140-594E-3DC6-49CD-B1F143B1B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985" y="1696309"/>
            <a:ext cx="2935420" cy="510944"/>
          </a:xfrm>
          <a:prstGeom prst="rect">
            <a:avLst/>
          </a:prstGeom>
        </p:spPr>
      </p:pic>
      <p:pic>
        <p:nvPicPr>
          <p:cNvPr id="5" name="Рисунок 4">
            <a:extLst>
              <a:ext uri="{FF2B5EF4-FFF2-40B4-BE49-F238E27FC236}">
                <a16:creationId xmlns:a16="http://schemas.microsoft.com/office/drawing/2014/main" id="{F9A47E1D-9E87-A53C-C699-B0CF808C7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07" y="2294864"/>
            <a:ext cx="4789219" cy="1184789"/>
          </a:xfrm>
          <a:prstGeom prst="rect">
            <a:avLst/>
          </a:prstGeom>
        </p:spPr>
      </p:pic>
      <p:sp>
        <p:nvSpPr>
          <p:cNvPr id="6" name="TextBox 5">
            <a:extLst>
              <a:ext uri="{FF2B5EF4-FFF2-40B4-BE49-F238E27FC236}">
                <a16:creationId xmlns:a16="http://schemas.microsoft.com/office/drawing/2014/main" id="{2AD25D19-C76A-740D-4E7D-483E0E40B7AD}"/>
              </a:ext>
            </a:extLst>
          </p:cNvPr>
          <p:cNvSpPr txBox="1"/>
          <p:nvPr/>
        </p:nvSpPr>
        <p:spPr>
          <a:xfrm>
            <a:off x="838200" y="1690688"/>
            <a:ext cx="1152880" cy="523220"/>
          </a:xfrm>
          <a:prstGeom prst="rect">
            <a:avLst/>
          </a:prstGeom>
          <a:noFill/>
        </p:spPr>
        <p:txBody>
          <a:bodyPr wrap="none" rtlCol="0">
            <a:spAutoFit/>
          </a:bodyPr>
          <a:lstStyle/>
          <a:p>
            <a:r>
              <a:rPr lang="en-US" sz="2800" dirty="0"/>
              <a:t>L1 loss</a:t>
            </a:r>
            <a:endParaRPr lang="ru-RU" sz="2800" dirty="0"/>
          </a:p>
        </p:txBody>
      </p:sp>
      <p:pic>
        <p:nvPicPr>
          <p:cNvPr id="8" name="Рисунок 7">
            <a:extLst>
              <a:ext uri="{FF2B5EF4-FFF2-40B4-BE49-F238E27FC236}">
                <a16:creationId xmlns:a16="http://schemas.microsoft.com/office/drawing/2014/main" id="{A7E1AEE6-0BE0-F71F-7ED2-01463F5B2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692" y="1605334"/>
            <a:ext cx="5073313" cy="3647332"/>
          </a:xfrm>
          <a:prstGeom prst="rect">
            <a:avLst/>
          </a:prstGeom>
        </p:spPr>
      </p:pic>
    </p:spTree>
    <p:extLst>
      <p:ext uri="{BB962C8B-B14F-4D97-AF65-F5344CB8AC3E}">
        <p14:creationId xmlns:p14="http://schemas.microsoft.com/office/powerpoint/2010/main" val="367682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12C46-105C-F56D-BFD2-DD096F6A08B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AECAF7-522C-09E1-BBE5-7B7BE073C9C0}"/>
              </a:ext>
            </a:extLst>
          </p:cNvPr>
          <p:cNvSpPr>
            <a:spLocks noGrp="1"/>
          </p:cNvSpPr>
          <p:nvPr>
            <p:ph type="title"/>
          </p:nvPr>
        </p:nvSpPr>
        <p:spPr/>
        <p:txBody>
          <a:bodyPr/>
          <a:lstStyle/>
          <a:p>
            <a:r>
              <a:rPr lang="en-US" dirty="0"/>
              <a:t>Linear Regression</a:t>
            </a:r>
            <a:endParaRPr lang="ru-RU" dirty="0"/>
          </a:p>
        </p:txBody>
      </p:sp>
      <p:pic>
        <p:nvPicPr>
          <p:cNvPr id="7" name="Рисунок 6">
            <a:extLst>
              <a:ext uri="{FF2B5EF4-FFF2-40B4-BE49-F238E27FC236}">
                <a16:creationId xmlns:a16="http://schemas.microsoft.com/office/drawing/2014/main" id="{A4241A9E-8AD3-0ADC-6A4C-ACEED6C60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962" y="806096"/>
            <a:ext cx="3848838" cy="3048074"/>
          </a:xfrm>
          <a:prstGeom prst="rect">
            <a:avLst/>
          </a:prstGeom>
        </p:spPr>
      </p:pic>
      <p:pic>
        <p:nvPicPr>
          <p:cNvPr id="10" name="Рисунок 9">
            <a:extLst>
              <a:ext uri="{FF2B5EF4-FFF2-40B4-BE49-F238E27FC236}">
                <a16:creationId xmlns:a16="http://schemas.microsoft.com/office/drawing/2014/main" id="{39BD1D5B-62BB-BE7F-68CD-5783C59A5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63" y="2330133"/>
            <a:ext cx="4085111" cy="838731"/>
          </a:xfrm>
          <a:prstGeom prst="rect">
            <a:avLst/>
          </a:prstGeom>
        </p:spPr>
      </p:pic>
      <p:pic>
        <p:nvPicPr>
          <p:cNvPr id="12" name="Рисунок 11">
            <a:extLst>
              <a:ext uri="{FF2B5EF4-FFF2-40B4-BE49-F238E27FC236}">
                <a16:creationId xmlns:a16="http://schemas.microsoft.com/office/drawing/2014/main" id="{5DDEEA1D-3C42-AF58-34F3-A0A4FBF92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62" y="3311670"/>
            <a:ext cx="3191173" cy="542500"/>
          </a:xfrm>
          <a:prstGeom prst="rect">
            <a:avLst/>
          </a:prstGeom>
        </p:spPr>
      </p:pic>
      <p:pic>
        <p:nvPicPr>
          <p:cNvPr id="14" name="Рисунок 13">
            <a:extLst>
              <a:ext uri="{FF2B5EF4-FFF2-40B4-BE49-F238E27FC236}">
                <a16:creationId xmlns:a16="http://schemas.microsoft.com/office/drawing/2014/main" id="{EE1B8D2F-A6E8-2D21-B7FE-FE1F477DF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30" y="3986652"/>
            <a:ext cx="3752810" cy="858953"/>
          </a:xfrm>
          <a:prstGeom prst="rect">
            <a:avLst/>
          </a:prstGeom>
        </p:spPr>
      </p:pic>
      <p:sp>
        <p:nvSpPr>
          <p:cNvPr id="15" name="TextBox 14">
            <a:extLst>
              <a:ext uri="{FF2B5EF4-FFF2-40B4-BE49-F238E27FC236}">
                <a16:creationId xmlns:a16="http://schemas.microsoft.com/office/drawing/2014/main" id="{BA5C6F4D-128D-7CA6-B4F6-E7CF50518B12}"/>
              </a:ext>
            </a:extLst>
          </p:cNvPr>
          <p:cNvSpPr txBox="1"/>
          <p:nvPr/>
        </p:nvSpPr>
        <p:spPr>
          <a:xfrm>
            <a:off x="838200" y="1690688"/>
            <a:ext cx="3150991" cy="523220"/>
          </a:xfrm>
          <a:prstGeom prst="rect">
            <a:avLst/>
          </a:prstGeom>
          <a:noFill/>
        </p:spPr>
        <p:txBody>
          <a:bodyPr wrap="none" rtlCol="0">
            <a:spAutoFit/>
          </a:bodyPr>
          <a:lstStyle/>
          <a:p>
            <a:r>
              <a:rPr lang="en-US" sz="2800" dirty="0"/>
              <a:t>Laplace distribution:</a:t>
            </a:r>
            <a:endParaRPr lang="ru-RU" sz="2800" dirty="0"/>
          </a:p>
        </p:txBody>
      </p:sp>
      <p:pic>
        <p:nvPicPr>
          <p:cNvPr id="17" name="Рисунок 16">
            <a:extLst>
              <a:ext uri="{FF2B5EF4-FFF2-40B4-BE49-F238E27FC236}">
                <a16:creationId xmlns:a16="http://schemas.microsoft.com/office/drawing/2014/main" id="{FD1BC42D-4E56-5059-91A6-FF36082B3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674" y="4657088"/>
            <a:ext cx="3360594" cy="1039608"/>
          </a:xfrm>
          <a:prstGeom prst="rect">
            <a:avLst/>
          </a:prstGeom>
        </p:spPr>
      </p:pic>
      <p:sp>
        <p:nvSpPr>
          <p:cNvPr id="18" name="TextBox 17">
            <a:extLst>
              <a:ext uri="{FF2B5EF4-FFF2-40B4-BE49-F238E27FC236}">
                <a16:creationId xmlns:a16="http://schemas.microsoft.com/office/drawing/2014/main" id="{A0D3D954-856E-7BE1-6C91-8C161BDE4AE0}"/>
              </a:ext>
            </a:extLst>
          </p:cNvPr>
          <p:cNvSpPr txBox="1"/>
          <p:nvPr/>
        </p:nvSpPr>
        <p:spPr>
          <a:xfrm>
            <a:off x="879330" y="4915282"/>
            <a:ext cx="6401176" cy="523220"/>
          </a:xfrm>
          <a:prstGeom prst="rect">
            <a:avLst/>
          </a:prstGeom>
          <a:noFill/>
        </p:spPr>
        <p:txBody>
          <a:bodyPr wrap="none" rtlCol="0">
            <a:spAutoFit/>
          </a:bodyPr>
          <a:lstStyle/>
          <a:p>
            <a:r>
              <a:rPr lang="en-US" sz="2800" dirty="0"/>
              <a:t>This optimization problem is equivalent to:</a:t>
            </a:r>
            <a:endParaRPr lang="ru-RU" sz="2800" dirty="0"/>
          </a:p>
        </p:txBody>
      </p:sp>
    </p:spTree>
    <p:extLst>
      <p:ext uri="{BB962C8B-B14F-4D97-AF65-F5344CB8AC3E}">
        <p14:creationId xmlns:p14="http://schemas.microsoft.com/office/powerpoint/2010/main" val="294017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7CF5-F9A3-A16F-37E9-5F2DB250B3D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3357DC-0303-7D94-D0E7-E1A60AE1BC38}"/>
              </a:ext>
            </a:extLst>
          </p:cNvPr>
          <p:cNvSpPr>
            <a:spLocks noGrp="1"/>
          </p:cNvSpPr>
          <p:nvPr>
            <p:ph type="ctrTitle"/>
          </p:nvPr>
        </p:nvSpPr>
        <p:spPr>
          <a:xfrm>
            <a:off x="898451" y="1388173"/>
            <a:ext cx="10395098" cy="2387600"/>
          </a:xfrm>
        </p:spPr>
        <p:txBody>
          <a:bodyPr>
            <a:normAutofit/>
          </a:bodyPr>
          <a:lstStyle/>
          <a:p>
            <a:r>
              <a:rPr lang="en-US" dirty="0"/>
              <a:t>Linear Classification</a:t>
            </a:r>
            <a:endParaRPr lang="ru-RU" dirty="0"/>
          </a:p>
        </p:txBody>
      </p:sp>
    </p:spTree>
    <p:extLst>
      <p:ext uri="{BB962C8B-B14F-4D97-AF65-F5344CB8AC3E}">
        <p14:creationId xmlns:p14="http://schemas.microsoft.com/office/powerpoint/2010/main" val="3656499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D1DD9-CF5D-008A-9557-10C6DD3F96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75F0F-2A04-152B-8D9F-033C3639258A}"/>
              </a:ext>
            </a:extLst>
          </p:cNvPr>
          <p:cNvSpPr>
            <a:spLocks noGrp="1"/>
          </p:cNvSpPr>
          <p:nvPr>
            <p:ph type="title"/>
          </p:nvPr>
        </p:nvSpPr>
        <p:spPr/>
        <p:txBody>
          <a:bodyPr/>
          <a:lstStyle/>
          <a:p>
            <a:r>
              <a:rPr lang="en-US" dirty="0"/>
              <a:t>Linear classification</a:t>
            </a:r>
            <a:endParaRPr lang="ru-RU" dirty="0"/>
          </a:p>
        </p:txBody>
      </p:sp>
      <p:pic>
        <p:nvPicPr>
          <p:cNvPr id="5" name="Рисунок 4">
            <a:extLst>
              <a:ext uri="{FF2B5EF4-FFF2-40B4-BE49-F238E27FC236}">
                <a16:creationId xmlns:a16="http://schemas.microsoft.com/office/drawing/2014/main" id="{3209E82C-82B7-E8F9-06AD-28416304A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22" y="2135915"/>
            <a:ext cx="1447875" cy="514377"/>
          </a:xfrm>
          <a:prstGeom prst="rect">
            <a:avLst/>
          </a:prstGeom>
        </p:spPr>
      </p:pic>
      <p:pic>
        <p:nvPicPr>
          <p:cNvPr id="7" name="Рисунок 6">
            <a:extLst>
              <a:ext uri="{FF2B5EF4-FFF2-40B4-BE49-F238E27FC236}">
                <a16:creationId xmlns:a16="http://schemas.microsoft.com/office/drawing/2014/main" id="{883D75C8-031E-CD77-D34A-20FB4F9D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06" y="2189080"/>
            <a:ext cx="2438531" cy="514378"/>
          </a:xfrm>
          <a:prstGeom prst="rect">
            <a:avLst/>
          </a:prstGeom>
        </p:spPr>
      </p:pic>
      <p:sp>
        <p:nvSpPr>
          <p:cNvPr id="8" name="TextBox 7">
            <a:extLst>
              <a:ext uri="{FF2B5EF4-FFF2-40B4-BE49-F238E27FC236}">
                <a16:creationId xmlns:a16="http://schemas.microsoft.com/office/drawing/2014/main" id="{9E98DFF9-93EF-0DE7-5281-75D6834F081D}"/>
              </a:ext>
            </a:extLst>
          </p:cNvPr>
          <p:cNvSpPr txBox="1"/>
          <p:nvPr/>
        </p:nvSpPr>
        <p:spPr>
          <a:xfrm>
            <a:off x="838200" y="1507710"/>
            <a:ext cx="6874702" cy="523220"/>
          </a:xfrm>
          <a:prstGeom prst="rect">
            <a:avLst/>
          </a:prstGeom>
          <a:noFill/>
        </p:spPr>
        <p:txBody>
          <a:bodyPr wrap="none" rtlCol="0">
            <a:spAutoFit/>
          </a:bodyPr>
          <a:lstStyle/>
          <a:p>
            <a:r>
              <a:rPr lang="en-US" sz="2800" dirty="0"/>
              <a:t>Let’s consider two-class classification problem</a:t>
            </a:r>
            <a:endParaRPr lang="ru-RU" sz="2800" dirty="0"/>
          </a:p>
        </p:txBody>
      </p:sp>
      <p:pic>
        <p:nvPicPr>
          <p:cNvPr id="10" name="Рисунок 9">
            <a:extLst>
              <a:ext uri="{FF2B5EF4-FFF2-40B4-BE49-F238E27FC236}">
                <a16:creationId xmlns:a16="http://schemas.microsoft.com/office/drawing/2014/main" id="{D2B79F21-88FB-499D-0E54-8A5DBD17B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42" y="2850975"/>
            <a:ext cx="3789128" cy="523220"/>
          </a:xfrm>
          <a:prstGeom prst="rect">
            <a:avLst/>
          </a:prstGeom>
        </p:spPr>
      </p:pic>
      <p:pic>
        <p:nvPicPr>
          <p:cNvPr id="4" name="Рисунок 3">
            <a:extLst>
              <a:ext uri="{FF2B5EF4-FFF2-40B4-BE49-F238E27FC236}">
                <a16:creationId xmlns:a16="http://schemas.microsoft.com/office/drawing/2014/main" id="{1FB87256-B3D9-11D0-6374-041DB862E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001" y="2446269"/>
            <a:ext cx="6033496" cy="3823406"/>
          </a:xfrm>
          <a:prstGeom prst="rect">
            <a:avLst/>
          </a:prstGeom>
        </p:spPr>
      </p:pic>
    </p:spTree>
    <p:extLst>
      <p:ext uri="{BB962C8B-B14F-4D97-AF65-F5344CB8AC3E}">
        <p14:creationId xmlns:p14="http://schemas.microsoft.com/office/powerpoint/2010/main" val="405967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classification</a:t>
            </a:r>
            <a:endParaRPr lang="ru-RU" dirty="0"/>
          </a:p>
        </p:txBody>
      </p:sp>
      <p:sp>
        <p:nvSpPr>
          <p:cNvPr id="6" name="TextBox 5">
            <a:extLst>
              <a:ext uri="{FF2B5EF4-FFF2-40B4-BE49-F238E27FC236}">
                <a16:creationId xmlns:a16="http://schemas.microsoft.com/office/drawing/2014/main" id="{31ED62F8-6C77-6874-8BFC-B5D41F7A0C7E}"/>
              </a:ext>
            </a:extLst>
          </p:cNvPr>
          <p:cNvSpPr txBox="1"/>
          <p:nvPr/>
        </p:nvSpPr>
        <p:spPr>
          <a:xfrm>
            <a:off x="838200" y="1645125"/>
            <a:ext cx="2511137" cy="523220"/>
          </a:xfrm>
          <a:prstGeom prst="rect">
            <a:avLst/>
          </a:prstGeom>
          <a:noFill/>
        </p:spPr>
        <p:txBody>
          <a:bodyPr wrap="none" rtlCol="0">
            <a:spAutoFit/>
          </a:bodyPr>
          <a:lstStyle/>
          <a:p>
            <a:r>
              <a:rPr lang="en-US" sz="2800" dirty="0"/>
              <a:t>Mean error rate</a:t>
            </a:r>
            <a:endParaRPr lang="ru-RU" sz="2800" dirty="0"/>
          </a:p>
        </p:txBody>
      </p:sp>
      <p:pic>
        <p:nvPicPr>
          <p:cNvPr id="11" name="Рисунок 10">
            <a:extLst>
              <a:ext uri="{FF2B5EF4-FFF2-40B4-BE49-F238E27FC236}">
                <a16:creationId xmlns:a16="http://schemas.microsoft.com/office/drawing/2014/main" id="{C90CC7D1-E7C2-0A08-E177-9B94C2ACF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09" y="2168344"/>
            <a:ext cx="9896139" cy="1260655"/>
          </a:xfrm>
          <a:prstGeom prst="rect">
            <a:avLst/>
          </a:prstGeom>
        </p:spPr>
      </p:pic>
      <p:pic>
        <p:nvPicPr>
          <p:cNvPr id="7" name="Рисунок 6">
            <a:extLst>
              <a:ext uri="{FF2B5EF4-FFF2-40B4-BE49-F238E27FC236}">
                <a16:creationId xmlns:a16="http://schemas.microsoft.com/office/drawing/2014/main" id="{27438C21-35BD-8FF0-A1C7-193BAFB908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319" y="3767304"/>
            <a:ext cx="3271910" cy="2399984"/>
          </a:xfrm>
          <a:prstGeom prst="rect">
            <a:avLst/>
          </a:prstGeom>
        </p:spPr>
      </p:pic>
      <p:pic>
        <p:nvPicPr>
          <p:cNvPr id="9" name="Рисунок 8">
            <a:extLst>
              <a:ext uri="{FF2B5EF4-FFF2-40B4-BE49-F238E27FC236}">
                <a16:creationId xmlns:a16="http://schemas.microsoft.com/office/drawing/2014/main" id="{5E172CD0-A2BA-F9DA-4D25-CA107B640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596" y="3617977"/>
            <a:ext cx="4010420" cy="2549311"/>
          </a:xfrm>
          <a:prstGeom prst="rect">
            <a:avLst/>
          </a:prstGeom>
        </p:spPr>
      </p:pic>
      <p:sp>
        <p:nvSpPr>
          <p:cNvPr id="10" name="TextBox 9">
            <a:extLst>
              <a:ext uri="{FF2B5EF4-FFF2-40B4-BE49-F238E27FC236}">
                <a16:creationId xmlns:a16="http://schemas.microsoft.com/office/drawing/2014/main" id="{E0EEB4DD-A4AF-1297-1D49-8C97EF0AD468}"/>
              </a:ext>
            </a:extLst>
          </p:cNvPr>
          <p:cNvSpPr txBox="1"/>
          <p:nvPr/>
        </p:nvSpPr>
        <p:spPr>
          <a:xfrm>
            <a:off x="2093768" y="6167288"/>
            <a:ext cx="1760610" cy="523220"/>
          </a:xfrm>
          <a:prstGeom prst="rect">
            <a:avLst/>
          </a:prstGeom>
          <a:noFill/>
        </p:spPr>
        <p:txBody>
          <a:bodyPr wrap="none" rtlCol="0">
            <a:spAutoFit/>
          </a:bodyPr>
          <a:lstStyle/>
          <a:p>
            <a:r>
              <a:rPr lang="en-US" sz="2800" dirty="0"/>
              <a:t>Regression</a:t>
            </a:r>
            <a:endParaRPr lang="ru-RU" sz="2800" dirty="0"/>
          </a:p>
        </p:txBody>
      </p:sp>
      <p:sp>
        <p:nvSpPr>
          <p:cNvPr id="12" name="TextBox 11">
            <a:extLst>
              <a:ext uri="{FF2B5EF4-FFF2-40B4-BE49-F238E27FC236}">
                <a16:creationId xmlns:a16="http://schemas.microsoft.com/office/drawing/2014/main" id="{6A6E75F6-A9F8-3A72-3436-273B3946AFD0}"/>
              </a:ext>
            </a:extLst>
          </p:cNvPr>
          <p:cNvSpPr txBox="1"/>
          <p:nvPr/>
        </p:nvSpPr>
        <p:spPr>
          <a:xfrm>
            <a:off x="7152977" y="6167692"/>
            <a:ext cx="2081147" cy="523220"/>
          </a:xfrm>
          <a:prstGeom prst="rect">
            <a:avLst/>
          </a:prstGeom>
          <a:noFill/>
        </p:spPr>
        <p:txBody>
          <a:bodyPr wrap="none" rtlCol="0">
            <a:spAutoFit/>
          </a:bodyPr>
          <a:lstStyle/>
          <a:p>
            <a:r>
              <a:rPr lang="en-US" sz="2800" dirty="0"/>
              <a:t>Classification</a:t>
            </a:r>
            <a:endParaRPr lang="ru-RU" sz="2800" dirty="0"/>
          </a:p>
        </p:txBody>
      </p:sp>
    </p:spTree>
    <p:extLst>
      <p:ext uri="{BB962C8B-B14F-4D97-AF65-F5344CB8AC3E}">
        <p14:creationId xmlns:p14="http://schemas.microsoft.com/office/powerpoint/2010/main" val="25251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classification</a:t>
            </a:r>
            <a:endParaRPr lang="ru-RU" dirty="0"/>
          </a:p>
        </p:txBody>
      </p:sp>
      <p:sp>
        <p:nvSpPr>
          <p:cNvPr id="6" name="TextBox 5">
            <a:extLst>
              <a:ext uri="{FF2B5EF4-FFF2-40B4-BE49-F238E27FC236}">
                <a16:creationId xmlns:a16="http://schemas.microsoft.com/office/drawing/2014/main" id="{31ED62F8-6C77-6874-8BFC-B5D41F7A0C7E}"/>
              </a:ext>
            </a:extLst>
          </p:cNvPr>
          <p:cNvSpPr txBox="1"/>
          <p:nvPr/>
        </p:nvSpPr>
        <p:spPr>
          <a:xfrm>
            <a:off x="838200" y="1645125"/>
            <a:ext cx="2511137" cy="523220"/>
          </a:xfrm>
          <a:prstGeom prst="rect">
            <a:avLst/>
          </a:prstGeom>
          <a:noFill/>
        </p:spPr>
        <p:txBody>
          <a:bodyPr wrap="none" rtlCol="0">
            <a:spAutoFit/>
          </a:bodyPr>
          <a:lstStyle/>
          <a:p>
            <a:r>
              <a:rPr lang="en-US" sz="2800" dirty="0"/>
              <a:t>Mean error rate</a:t>
            </a:r>
            <a:endParaRPr lang="ru-RU" sz="2800" dirty="0"/>
          </a:p>
        </p:txBody>
      </p:sp>
      <p:pic>
        <p:nvPicPr>
          <p:cNvPr id="8" name="Рисунок 7">
            <a:extLst>
              <a:ext uri="{FF2B5EF4-FFF2-40B4-BE49-F238E27FC236}">
                <a16:creationId xmlns:a16="http://schemas.microsoft.com/office/drawing/2014/main" id="{BDC4DD4C-86E0-8607-06FE-3DF210E1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02" y="3492631"/>
            <a:ext cx="2167881" cy="618077"/>
          </a:xfrm>
          <a:prstGeom prst="rect">
            <a:avLst/>
          </a:prstGeom>
        </p:spPr>
      </p:pic>
      <p:sp>
        <p:nvSpPr>
          <p:cNvPr id="9" name="TextBox 8">
            <a:extLst>
              <a:ext uri="{FF2B5EF4-FFF2-40B4-BE49-F238E27FC236}">
                <a16:creationId xmlns:a16="http://schemas.microsoft.com/office/drawing/2014/main" id="{00ED0DE6-F6D4-2AB7-E965-852B3AADDD17}"/>
              </a:ext>
            </a:extLst>
          </p:cNvPr>
          <p:cNvSpPr txBox="1"/>
          <p:nvPr/>
        </p:nvSpPr>
        <p:spPr>
          <a:xfrm>
            <a:off x="838199" y="3561326"/>
            <a:ext cx="5977272" cy="1384995"/>
          </a:xfrm>
          <a:prstGeom prst="rect">
            <a:avLst/>
          </a:prstGeom>
          <a:noFill/>
        </p:spPr>
        <p:txBody>
          <a:bodyPr wrap="square" rtlCol="0">
            <a:spAutoFit/>
          </a:bodyPr>
          <a:lstStyle/>
          <a:p>
            <a:r>
              <a:rPr lang="en-US" sz="2800" dirty="0"/>
              <a:t>Margin                              corresponds to distance from object to hyperplane = classifier confidence in prediction</a:t>
            </a:r>
            <a:endParaRPr lang="ru-RU" sz="2800" dirty="0"/>
          </a:p>
        </p:txBody>
      </p:sp>
      <p:pic>
        <p:nvPicPr>
          <p:cNvPr id="11" name="Рисунок 10">
            <a:extLst>
              <a:ext uri="{FF2B5EF4-FFF2-40B4-BE49-F238E27FC236}">
                <a16:creationId xmlns:a16="http://schemas.microsoft.com/office/drawing/2014/main" id="{0AAC6CAD-4F7D-C876-17A5-C60AAC2F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824" y="2251341"/>
            <a:ext cx="8871263" cy="1114027"/>
          </a:xfrm>
          <a:prstGeom prst="rect">
            <a:avLst/>
          </a:prstGeom>
        </p:spPr>
      </p:pic>
      <p:pic>
        <p:nvPicPr>
          <p:cNvPr id="4" name="Рисунок 3">
            <a:extLst>
              <a:ext uri="{FF2B5EF4-FFF2-40B4-BE49-F238E27FC236}">
                <a16:creationId xmlns:a16="http://schemas.microsoft.com/office/drawing/2014/main" id="{98729108-204A-675C-24E1-AEDC2C7AE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421" y="3477223"/>
            <a:ext cx="4316818" cy="3257078"/>
          </a:xfrm>
          <a:prstGeom prst="rect">
            <a:avLst/>
          </a:prstGeom>
        </p:spPr>
      </p:pic>
    </p:spTree>
    <p:extLst>
      <p:ext uri="{BB962C8B-B14F-4D97-AF65-F5344CB8AC3E}">
        <p14:creationId xmlns:p14="http://schemas.microsoft.com/office/powerpoint/2010/main" val="271179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regression</a:t>
            </a:r>
            <a:endParaRPr lang="ru-RU" dirty="0"/>
          </a:p>
        </p:txBody>
      </p:sp>
      <p:pic>
        <p:nvPicPr>
          <p:cNvPr id="6" name="Рисунок 5">
            <a:extLst>
              <a:ext uri="{FF2B5EF4-FFF2-40B4-BE49-F238E27FC236}">
                <a16:creationId xmlns:a16="http://schemas.microsoft.com/office/drawing/2014/main" id="{68F5C8EB-8158-B2F6-15EB-611760C44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270" y="777568"/>
            <a:ext cx="4284337" cy="3151591"/>
          </a:xfrm>
          <a:prstGeom prst="rect">
            <a:avLst/>
          </a:prstGeom>
        </p:spPr>
      </p:pic>
      <p:sp>
        <p:nvSpPr>
          <p:cNvPr id="9" name="TextBox 8">
            <a:extLst>
              <a:ext uri="{FF2B5EF4-FFF2-40B4-BE49-F238E27FC236}">
                <a16:creationId xmlns:a16="http://schemas.microsoft.com/office/drawing/2014/main" id="{FFEDB940-53C6-333D-2637-0E64791362D8}"/>
              </a:ext>
            </a:extLst>
          </p:cNvPr>
          <p:cNvSpPr txBox="1"/>
          <p:nvPr/>
        </p:nvSpPr>
        <p:spPr>
          <a:xfrm>
            <a:off x="838201" y="1645124"/>
            <a:ext cx="6253716" cy="1384995"/>
          </a:xfrm>
          <a:prstGeom prst="rect">
            <a:avLst/>
          </a:prstGeom>
          <a:noFill/>
        </p:spPr>
        <p:txBody>
          <a:bodyPr wrap="square" rtlCol="0">
            <a:spAutoFit/>
          </a:bodyPr>
          <a:lstStyle/>
          <a:p>
            <a:r>
              <a:rPr lang="en-US" sz="2800" dirty="0"/>
              <a:t>Good prediction model does not perfectly predict targets for training/testing objects (otherwise overfitting)</a:t>
            </a:r>
            <a:endParaRPr lang="ru-RU" sz="2800" dirty="0"/>
          </a:p>
        </p:txBody>
      </p:sp>
      <p:pic>
        <p:nvPicPr>
          <p:cNvPr id="12" name="Рисунок 11">
            <a:extLst>
              <a:ext uri="{FF2B5EF4-FFF2-40B4-BE49-F238E27FC236}">
                <a16:creationId xmlns:a16="http://schemas.microsoft.com/office/drawing/2014/main" id="{A259E69A-AF12-C717-994B-946B3FDB0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635" y="4470034"/>
            <a:ext cx="4713365" cy="534415"/>
          </a:xfrm>
          <a:prstGeom prst="rect">
            <a:avLst/>
          </a:prstGeom>
        </p:spPr>
      </p:pic>
      <p:sp>
        <p:nvSpPr>
          <p:cNvPr id="13" name="TextBox 12">
            <a:extLst>
              <a:ext uri="{FF2B5EF4-FFF2-40B4-BE49-F238E27FC236}">
                <a16:creationId xmlns:a16="http://schemas.microsoft.com/office/drawing/2014/main" id="{B9F59DA1-D497-973B-2BAB-51EB5DA249CD}"/>
              </a:ext>
            </a:extLst>
          </p:cNvPr>
          <p:cNvSpPr txBox="1"/>
          <p:nvPr/>
        </p:nvSpPr>
        <p:spPr>
          <a:xfrm>
            <a:off x="838200" y="3358779"/>
            <a:ext cx="6253716" cy="954107"/>
          </a:xfrm>
          <a:prstGeom prst="rect">
            <a:avLst/>
          </a:prstGeom>
          <a:noFill/>
        </p:spPr>
        <p:txBody>
          <a:bodyPr wrap="square" rtlCol="0">
            <a:spAutoFit/>
          </a:bodyPr>
          <a:lstStyle/>
          <a:p>
            <a:r>
              <a:rPr lang="en-US" sz="2800" dirty="0"/>
              <a:t>Let’s explain this inaccuracy with adding some random noise to prediction model:</a:t>
            </a:r>
            <a:endParaRPr lang="ru-RU" sz="2800" dirty="0"/>
          </a:p>
        </p:txBody>
      </p:sp>
      <p:sp>
        <p:nvSpPr>
          <p:cNvPr id="14" name="TextBox 13">
            <a:extLst>
              <a:ext uri="{FF2B5EF4-FFF2-40B4-BE49-F238E27FC236}">
                <a16:creationId xmlns:a16="http://schemas.microsoft.com/office/drawing/2014/main" id="{3867D6DE-34D3-7550-995A-D4CB09C41E5F}"/>
              </a:ext>
            </a:extLst>
          </p:cNvPr>
          <p:cNvSpPr txBox="1"/>
          <p:nvPr/>
        </p:nvSpPr>
        <p:spPr>
          <a:xfrm>
            <a:off x="7944300" y="4010614"/>
            <a:ext cx="3740888" cy="954107"/>
          </a:xfrm>
          <a:prstGeom prst="rect">
            <a:avLst/>
          </a:prstGeom>
          <a:noFill/>
        </p:spPr>
        <p:txBody>
          <a:bodyPr wrap="square" rtlCol="0">
            <a:spAutoFit/>
          </a:bodyPr>
          <a:lstStyle/>
          <a:p>
            <a:r>
              <a:rPr lang="en-US" sz="2800" dirty="0"/>
              <a:t>Linear regression</a:t>
            </a:r>
          </a:p>
          <a:p>
            <a:r>
              <a:rPr lang="en-US" sz="2800" dirty="0"/>
              <a:t>with features</a:t>
            </a:r>
            <a:endParaRPr lang="ru-RU" sz="2800" dirty="0"/>
          </a:p>
        </p:txBody>
      </p:sp>
      <p:pic>
        <p:nvPicPr>
          <p:cNvPr id="16" name="Рисунок 15">
            <a:extLst>
              <a:ext uri="{FF2B5EF4-FFF2-40B4-BE49-F238E27FC236}">
                <a16:creationId xmlns:a16="http://schemas.microsoft.com/office/drawing/2014/main" id="{B72BE71B-147A-2DB5-A3B8-90F83DC50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735" y="4472047"/>
            <a:ext cx="1315586" cy="415449"/>
          </a:xfrm>
          <a:prstGeom prst="rect">
            <a:avLst/>
          </a:prstGeom>
        </p:spPr>
      </p:pic>
      <p:sp>
        <p:nvSpPr>
          <p:cNvPr id="18" name="TextBox 17">
            <a:extLst>
              <a:ext uri="{FF2B5EF4-FFF2-40B4-BE49-F238E27FC236}">
                <a16:creationId xmlns:a16="http://schemas.microsoft.com/office/drawing/2014/main" id="{177327A8-ABFB-E7E0-0EEB-10956CD69D03}"/>
              </a:ext>
            </a:extLst>
          </p:cNvPr>
          <p:cNvSpPr txBox="1"/>
          <p:nvPr/>
        </p:nvSpPr>
        <p:spPr>
          <a:xfrm>
            <a:off x="838199" y="5326231"/>
            <a:ext cx="10687494" cy="1384995"/>
          </a:xfrm>
          <a:prstGeom prst="rect">
            <a:avLst/>
          </a:prstGeom>
          <a:noFill/>
        </p:spPr>
        <p:txBody>
          <a:bodyPr wrap="square" rtlCol="0">
            <a:spAutoFit/>
          </a:bodyPr>
          <a:lstStyle/>
          <a:p>
            <a:r>
              <a:rPr lang="en-US" sz="2800" dirty="0"/>
              <a:t>General idea: introduce some parametric probabilistic model of data generation, observe training data and find parameters of the model using e.g. maximum-likelihood estimation</a:t>
            </a:r>
            <a:endParaRPr lang="ru-RU" sz="2800" dirty="0"/>
          </a:p>
        </p:txBody>
      </p:sp>
    </p:spTree>
    <p:extLst>
      <p:ext uri="{BB962C8B-B14F-4D97-AF65-F5344CB8AC3E}">
        <p14:creationId xmlns:p14="http://schemas.microsoft.com/office/powerpoint/2010/main" val="38832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C3B0C-1B55-244A-6766-DF2FCF5D109D}"/>
              </a:ext>
            </a:extLst>
          </p:cNvPr>
          <p:cNvSpPr>
            <a:spLocks noGrp="1"/>
          </p:cNvSpPr>
          <p:nvPr>
            <p:ph type="title"/>
          </p:nvPr>
        </p:nvSpPr>
        <p:spPr/>
        <p:txBody>
          <a:bodyPr/>
          <a:lstStyle/>
          <a:p>
            <a:r>
              <a:rPr lang="en-US" dirty="0"/>
              <a:t>Classification losses</a:t>
            </a:r>
            <a:endParaRPr lang="ru-RU" dirty="0"/>
          </a:p>
        </p:txBody>
      </p:sp>
      <p:pic>
        <p:nvPicPr>
          <p:cNvPr id="7" name="Рисунок 6">
            <a:extLst>
              <a:ext uri="{FF2B5EF4-FFF2-40B4-BE49-F238E27FC236}">
                <a16:creationId xmlns:a16="http://schemas.microsoft.com/office/drawing/2014/main" id="{58231D1E-7282-1491-F8BC-989F04E93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630" y="1499294"/>
            <a:ext cx="4586879" cy="3622285"/>
          </a:xfrm>
          <a:prstGeom prst="rect">
            <a:avLst/>
          </a:prstGeom>
        </p:spPr>
      </p:pic>
      <p:pic>
        <p:nvPicPr>
          <p:cNvPr id="9" name="Рисунок 8">
            <a:extLst>
              <a:ext uri="{FF2B5EF4-FFF2-40B4-BE49-F238E27FC236}">
                <a16:creationId xmlns:a16="http://schemas.microsoft.com/office/drawing/2014/main" id="{52A4E63B-27BF-181E-E4B4-63918C23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39" y="1525442"/>
            <a:ext cx="5990585" cy="909414"/>
          </a:xfrm>
          <a:prstGeom prst="rect">
            <a:avLst/>
          </a:prstGeom>
        </p:spPr>
      </p:pic>
      <p:pic>
        <p:nvPicPr>
          <p:cNvPr id="11" name="Рисунок 10">
            <a:extLst>
              <a:ext uri="{FF2B5EF4-FFF2-40B4-BE49-F238E27FC236}">
                <a16:creationId xmlns:a16="http://schemas.microsoft.com/office/drawing/2014/main" id="{AE1DC2CF-E656-3AF8-2A42-0F9F56C8A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857" y="2434856"/>
            <a:ext cx="2006625" cy="508007"/>
          </a:xfrm>
          <a:prstGeom prst="rect">
            <a:avLst/>
          </a:prstGeom>
        </p:spPr>
      </p:pic>
      <p:pic>
        <p:nvPicPr>
          <p:cNvPr id="13" name="Рисунок 12">
            <a:extLst>
              <a:ext uri="{FF2B5EF4-FFF2-40B4-BE49-F238E27FC236}">
                <a16:creationId xmlns:a16="http://schemas.microsoft.com/office/drawing/2014/main" id="{D90113F9-16D8-6687-ACD5-6867584EB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539" y="3310436"/>
            <a:ext cx="6150610" cy="2590634"/>
          </a:xfrm>
          <a:prstGeom prst="rect">
            <a:avLst/>
          </a:prstGeom>
        </p:spPr>
      </p:pic>
    </p:spTree>
    <p:extLst>
      <p:ext uri="{BB962C8B-B14F-4D97-AF65-F5344CB8AC3E}">
        <p14:creationId xmlns:p14="http://schemas.microsoft.com/office/powerpoint/2010/main" val="1647551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pic>
        <p:nvPicPr>
          <p:cNvPr id="5" name="Рисунок 4">
            <a:extLst>
              <a:ext uri="{FF2B5EF4-FFF2-40B4-BE49-F238E27FC236}">
                <a16:creationId xmlns:a16="http://schemas.microsoft.com/office/drawing/2014/main" id="{1D1BA72B-F9BF-4EB4-F8AD-570B80A88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30" y="1690688"/>
            <a:ext cx="5498805" cy="1200688"/>
          </a:xfrm>
          <a:prstGeom prst="rect">
            <a:avLst/>
          </a:prstGeom>
        </p:spPr>
      </p:pic>
      <p:sp>
        <p:nvSpPr>
          <p:cNvPr id="6" name="TextBox 5">
            <a:extLst>
              <a:ext uri="{FF2B5EF4-FFF2-40B4-BE49-F238E27FC236}">
                <a16:creationId xmlns:a16="http://schemas.microsoft.com/office/drawing/2014/main" id="{9A3F1D48-962E-0A5D-2952-180171590CB2}"/>
              </a:ext>
            </a:extLst>
          </p:cNvPr>
          <p:cNvSpPr txBox="1"/>
          <p:nvPr/>
        </p:nvSpPr>
        <p:spPr>
          <a:xfrm>
            <a:off x="838200" y="2951946"/>
            <a:ext cx="7912395" cy="954107"/>
          </a:xfrm>
          <a:prstGeom prst="rect">
            <a:avLst/>
          </a:prstGeom>
          <a:noFill/>
        </p:spPr>
        <p:txBody>
          <a:bodyPr wrap="square" rtlCol="0">
            <a:spAutoFit/>
          </a:bodyPr>
          <a:lstStyle/>
          <a:p>
            <a:r>
              <a:rPr lang="en-US" sz="2800" dirty="0"/>
              <a:t>Accuracy is a reasonable metric for balanced classes in both training and testing set</a:t>
            </a:r>
            <a:endParaRPr lang="ru-RU" sz="2800" dirty="0"/>
          </a:p>
        </p:txBody>
      </p:sp>
      <p:sp>
        <p:nvSpPr>
          <p:cNvPr id="7" name="TextBox 6">
            <a:extLst>
              <a:ext uri="{FF2B5EF4-FFF2-40B4-BE49-F238E27FC236}">
                <a16:creationId xmlns:a16="http://schemas.microsoft.com/office/drawing/2014/main" id="{1FC53D24-4CE9-333F-91FE-36BD4C3E34C8}"/>
              </a:ext>
            </a:extLst>
          </p:cNvPr>
          <p:cNvSpPr txBox="1"/>
          <p:nvPr/>
        </p:nvSpPr>
        <p:spPr>
          <a:xfrm>
            <a:off x="838200" y="4460089"/>
            <a:ext cx="10784999" cy="1384995"/>
          </a:xfrm>
          <a:prstGeom prst="rect">
            <a:avLst/>
          </a:prstGeom>
          <a:noFill/>
        </p:spPr>
        <p:txBody>
          <a:bodyPr wrap="square" rtlCol="0">
            <a:spAutoFit/>
          </a:bodyPr>
          <a:lstStyle/>
          <a:p>
            <a:r>
              <a:rPr lang="en-US" sz="2800" dirty="0"/>
              <a:t>Suppose we have some silly covid test that always says “person is healthy”. In dataset we have 950 healthy people and 50 sick people. Our covid test has 95% accuracy!</a:t>
            </a:r>
            <a:endParaRPr lang="ru-RU" sz="2800" dirty="0"/>
          </a:p>
        </p:txBody>
      </p:sp>
    </p:spTree>
    <p:extLst>
      <p:ext uri="{BB962C8B-B14F-4D97-AF65-F5344CB8AC3E}">
        <p14:creationId xmlns:p14="http://schemas.microsoft.com/office/powerpoint/2010/main" val="1931211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sp>
        <p:nvSpPr>
          <p:cNvPr id="3" name="TextBox 2">
            <a:extLst>
              <a:ext uri="{FF2B5EF4-FFF2-40B4-BE49-F238E27FC236}">
                <a16:creationId xmlns:a16="http://schemas.microsoft.com/office/drawing/2014/main" id="{978204DB-7B4F-EA9D-8D1D-AB30A6FBB065}"/>
              </a:ext>
            </a:extLst>
          </p:cNvPr>
          <p:cNvSpPr txBox="1"/>
          <p:nvPr/>
        </p:nvSpPr>
        <p:spPr>
          <a:xfrm>
            <a:off x="838200" y="1690688"/>
            <a:ext cx="10002644" cy="2246769"/>
          </a:xfrm>
          <a:prstGeom prst="rect">
            <a:avLst/>
          </a:prstGeom>
          <a:noFill/>
        </p:spPr>
        <p:txBody>
          <a:bodyPr wrap="square" rtlCol="0">
            <a:spAutoFit/>
          </a:bodyPr>
          <a:lstStyle/>
          <a:p>
            <a:r>
              <a:rPr lang="en-US" sz="2800" dirty="0"/>
              <a:t>Suppose we have two ML models for bank loans approval (scoring models). The first model approves 100 loans, among which 80 were returned and 20 were not returned. The second model approves 50 loans, among which 48 were returned and 2 were not returned. Which model is better?</a:t>
            </a:r>
            <a:endParaRPr lang="ru-RU" sz="2800" dirty="0"/>
          </a:p>
        </p:txBody>
      </p:sp>
    </p:spTree>
    <p:extLst>
      <p:ext uri="{BB962C8B-B14F-4D97-AF65-F5344CB8AC3E}">
        <p14:creationId xmlns:p14="http://schemas.microsoft.com/office/powerpoint/2010/main" val="637480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pic>
        <p:nvPicPr>
          <p:cNvPr id="5" name="Рисунок 4">
            <a:extLst>
              <a:ext uri="{FF2B5EF4-FFF2-40B4-BE49-F238E27FC236}">
                <a16:creationId xmlns:a16="http://schemas.microsoft.com/office/drawing/2014/main" id="{0CFC4D47-DC68-18C4-084B-F29C2224B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02" y="2177005"/>
            <a:ext cx="3917281" cy="1171523"/>
          </a:xfrm>
          <a:prstGeom prst="rect">
            <a:avLst/>
          </a:prstGeom>
        </p:spPr>
      </p:pic>
      <p:sp>
        <p:nvSpPr>
          <p:cNvPr id="6" name="TextBox 5">
            <a:extLst>
              <a:ext uri="{FF2B5EF4-FFF2-40B4-BE49-F238E27FC236}">
                <a16:creationId xmlns:a16="http://schemas.microsoft.com/office/drawing/2014/main" id="{120E4A24-9939-9E54-A18E-5E9BECCC5002}"/>
              </a:ext>
            </a:extLst>
          </p:cNvPr>
          <p:cNvSpPr txBox="1"/>
          <p:nvPr/>
        </p:nvSpPr>
        <p:spPr>
          <a:xfrm>
            <a:off x="6096000" y="1496144"/>
            <a:ext cx="3013261" cy="1815882"/>
          </a:xfrm>
          <a:prstGeom prst="rect">
            <a:avLst/>
          </a:prstGeom>
          <a:noFill/>
        </p:spPr>
        <p:txBody>
          <a:bodyPr wrap="none" rtlCol="0">
            <a:spAutoFit/>
          </a:bodyPr>
          <a:lstStyle/>
          <a:p>
            <a:r>
              <a:rPr lang="en-US" sz="2800" dirty="0"/>
              <a:t>TP = True Positive</a:t>
            </a:r>
          </a:p>
          <a:p>
            <a:r>
              <a:rPr lang="en-US" sz="2800" dirty="0"/>
              <a:t>FP = False Positive</a:t>
            </a:r>
          </a:p>
          <a:p>
            <a:r>
              <a:rPr lang="en-US" sz="2800" dirty="0"/>
              <a:t>FN = False Negative</a:t>
            </a:r>
          </a:p>
          <a:p>
            <a:r>
              <a:rPr lang="en-US" sz="2800" dirty="0"/>
              <a:t>TN = True Negative</a:t>
            </a:r>
            <a:endParaRPr lang="ru-RU" sz="2800" dirty="0"/>
          </a:p>
        </p:txBody>
      </p:sp>
      <p:sp>
        <p:nvSpPr>
          <p:cNvPr id="7" name="TextBox 6">
            <a:extLst>
              <a:ext uri="{FF2B5EF4-FFF2-40B4-BE49-F238E27FC236}">
                <a16:creationId xmlns:a16="http://schemas.microsoft.com/office/drawing/2014/main" id="{4FE377A3-49B9-A2DA-145A-2A1BFA219A64}"/>
              </a:ext>
            </a:extLst>
          </p:cNvPr>
          <p:cNvSpPr txBox="1"/>
          <p:nvPr/>
        </p:nvSpPr>
        <p:spPr>
          <a:xfrm>
            <a:off x="838200" y="1496144"/>
            <a:ext cx="2670283" cy="523220"/>
          </a:xfrm>
          <a:prstGeom prst="rect">
            <a:avLst/>
          </a:prstGeom>
          <a:noFill/>
        </p:spPr>
        <p:txBody>
          <a:bodyPr wrap="none" rtlCol="0">
            <a:spAutoFit/>
          </a:bodyPr>
          <a:lstStyle/>
          <a:p>
            <a:r>
              <a:rPr lang="en-US" sz="2800" dirty="0"/>
              <a:t>Confusion matrix</a:t>
            </a:r>
            <a:endParaRPr lang="ru-RU" sz="2800" dirty="0"/>
          </a:p>
        </p:txBody>
      </p:sp>
      <p:pic>
        <p:nvPicPr>
          <p:cNvPr id="11" name="Рисунок 10">
            <a:extLst>
              <a:ext uri="{FF2B5EF4-FFF2-40B4-BE49-F238E27FC236}">
                <a16:creationId xmlns:a16="http://schemas.microsoft.com/office/drawing/2014/main" id="{34A1D913-4A64-73A0-3675-028F92298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10" y="5022113"/>
            <a:ext cx="3007775" cy="943789"/>
          </a:xfrm>
          <a:prstGeom prst="rect">
            <a:avLst/>
          </a:prstGeom>
        </p:spPr>
      </p:pic>
      <p:sp>
        <p:nvSpPr>
          <p:cNvPr id="12" name="TextBox 11">
            <a:extLst>
              <a:ext uri="{FF2B5EF4-FFF2-40B4-BE49-F238E27FC236}">
                <a16:creationId xmlns:a16="http://schemas.microsoft.com/office/drawing/2014/main" id="{D07AAAD5-5D0A-C087-306F-6EC7C2178C3B}"/>
              </a:ext>
            </a:extLst>
          </p:cNvPr>
          <p:cNvSpPr txBox="1"/>
          <p:nvPr/>
        </p:nvSpPr>
        <p:spPr>
          <a:xfrm>
            <a:off x="4876583" y="3671765"/>
            <a:ext cx="5497551" cy="954107"/>
          </a:xfrm>
          <a:prstGeom prst="rect">
            <a:avLst/>
          </a:prstGeom>
          <a:noFill/>
        </p:spPr>
        <p:txBody>
          <a:bodyPr wrap="square" rtlCol="0">
            <a:spAutoFit/>
          </a:bodyPr>
          <a:lstStyle/>
          <a:p>
            <a:r>
              <a:rPr lang="en-US" sz="2800" dirty="0"/>
              <a:t>- How we can trust model in case of giving positive result</a:t>
            </a:r>
            <a:endParaRPr lang="ru-RU" sz="2800" dirty="0"/>
          </a:p>
        </p:txBody>
      </p:sp>
      <p:sp>
        <p:nvSpPr>
          <p:cNvPr id="13" name="TextBox 12">
            <a:extLst>
              <a:ext uri="{FF2B5EF4-FFF2-40B4-BE49-F238E27FC236}">
                <a16:creationId xmlns:a16="http://schemas.microsoft.com/office/drawing/2014/main" id="{7322D8E4-FDA8-1D17-F4C5-555F48C17A5E}"/>
              </a:ext>
            </a:extLst>
          </p:cNvPr>
          <p:cNvSpPr txBox="1"/>
          <p:nvPr/>
        </p:nvSpPr>
        <p:spPr>
          <a:xfrm>
            <a:off x="4876583" y="5022113"/>
            <a:ext cx="5497551" cy="954107"/>
          </a:xfrm>
          <a:prstGeom prst="rect">
            <a:avLst/>
          </a:prstGeom>
          <a:noFill/>
        </p:spPr>
        <p:txBody>
          <a:bodyPr wrap="square" rtlCol="0">
            <a:spAutoFit/>
          </a:bodyPr>
          <a:lstStyle/>
          <a:p>
            <a:r>
              <a:rPr lang="en-US" sz="2800" dirty="0"/>
              <a:t>- How the model covers the positive class</a:t>
            </a:r>
            <a:endParaRPr lang="ru-RU" sz="2800" dirty="0"/>
          </a:p>
        </p:txBody>
      </p:sp>
      <p:pic>
        <p:nvPicPr>
          <p:cNvPr id="4" name="Рисунок 3">
            <a:extLst>
              <a:ext uri="{FF2B5EF4-FFF2-40B4-BE49-F238E27FC236}">
                <a16:creationId xmlns:a16="http://schemas.microsoft.com/office/drawing/2014/main" id="{A8D71050-0046-2FFC-482F-6C7615FD0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11" y="3741950"/>
            <a:ext cx="3492023" cy="926454"/>
          </a:xfrm>
          <a:prstGeom prst="rect">
            <a:avLst/>
          </a:prstGeom>
        </p:spPr>
      </p:pic>
    </p:spTree>
    <p:extLst>
      <p:ext uri="{BB962C8B-B14F-4D97-AF65-F5344CB8AC3E}">
        <p14:creationId xmlns:p14="http://schemas.microsoft.com/office/powerpoint/2010/main" val="1407096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6" name="Рисунок 5">
            <a:extLst>
              <a:ext uri="{FF2B5EF4-FFF2-40B4-BE49-F238E27FC236}">
                <a16:creationId xmlns:a16="http://schemas.microsoft.com/office/drawing/2014/main" id="{C312A51F-9580-625E-DF97-7E3FFD8D9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35" y="2466414"/>
            <a:ext cx="4366635" cy="962585"/>
          </a:xfrm>
          <a:prstGeom prst="rect">
            <a:avLst/>
          </a:prstGeom>
        </p:spPr>
      </p:pic>
      <p:pic>
        <p:nvPicPr>
          <p:cNvPr id="8" name="Рисунок 7">
            <a:extLst>
              <a:ext uri="{FF2B5EF4-FFF2-40B4-BE49-F238E27FC236}">
                <a16:creationId xmlns:a16="http://schemas.microsoft.com/office/drawing/2014/main" id="{9743DD85-3C11-E78C-71B6-8072986C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13147"/>
            <a:ext cx="2518317" cy="1475646"/>
          </a:xfrm>
          <a:prstGeom prst="rect">
            <a:avLst/>
          </a:prstGeom>
        </p:spPr>
      </p:pic>
      <p:pic>
        <p:nvPicPr>
          <p:cNvPr id="10" name="Рисунок 9">
            <a:extLst>
              <a:ext uri="{FF2B5EF4-FFF2-40B4-BE49-F238E27FC236}">
                <a16:creationId xmlns:a16="http://schemas.microsoft.com/office/drawing/2014/main" id="{EB44322A-2B23-7087-1142-A9FC6DEEA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27" y="3762966"/>
            <a:ext cx="2522817" cy="1525827"/>
          </a:xfrm>
          <a:prstGeom prst="rect">
            <a:avLst/>
          </a:prstGeom>
        </p:spPr>
      </p:pic>
    </p:spTree>
    <p:extLst>
      <p:ext uri="{BB962C8B-B14F-4D97-AF65-F5344CB8AC3E}">
        <p14:creationId xmlns:p14="http://schemas.microsoft.com/office/powerpoint/2010/main" val="175083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5" name="Рисунок 4">
            <a:extLst>
              <a:ext uri="{FF2B5EF4-FFF2-40B4-BE49-F238E27FC236}">
                <a16:creationId xmlns:a16="http://schemas.microsoft.com/office/drawing/2014/main" id="{A5423192-C912-3106-424C-3EAAB2145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562" y="2378620"/>
            <a:ext cx="4368875" cy="523219"/>
          </a:xfrm>
          <a:prstGeom prst="rect">
            <a:avLst/>
          </a:prstGeom>
        </p:spPr>
      </p:pic>
      <p:pic>
        <p:nvPicPr>
          <p:cNvPr id="9" name="Рисунок 8">
            <a:extLst>
              <a:ext uri="{FF2B5EF4-FFF2-40B4-BE49-F238E27FC236}">
                <a16:creationId xmlns:a16="http://schemas.microsoft.com/office/drawing/2014/main" id="{A3FCD918-D479-7100-C621-E2FEA3A7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62966"/>
            <a:ext cx="2522817" cy="1542216"/>
          </a:xfrm>
          <a:prstGeom prst="rect">
            <a:avLst/>
          </a:prstGeom>
        </p:spPr>
      </p:pic>
      <p:pic>
        <p:nvPicPr>
          <p:cNvPr id="14" name="Рисунок 13">
            <a:extLst>
              <a:ext uri="{FF2B5EF4-FFF2-40B4-BE49-F238E27FC236}">
                <a16:creationId xmlns:a16="http://schemas.microsoft.com/office/drawing/2014/main" id="{4329D8F6-44FD-6679-FB4F-F26AD35BC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420" y="3762966"/>
            <a:ext cx="2522816" cy="1651298"/>
          </a:xfrm>
          <a:prstGeom prst="rect">
            <a:avLst/>
          </a:prstGeom>
        </p:spPr>
      </p:pic>
    </p:spTree>
    <p:extLst>
      <p:ext uri="{BB962C8B-B14F-4D97-AF65-F5344CB8AC3E}">
        <p14:creationId xmlns:p14="http://schemas.microsoft.com/office/powerpoint/2010/main" val="333523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3466329-7C33-C03C-BAC7-21CA455645C7}"/>
              </a:ext>
            </a:extLst>
          </p:cNvPr>
          <p:cNvSpPr txBox="1"/>
          <p:nvPr/>
        </p:nvSpPr>
        <p:spPr>
          <a:xfrm>
            <a:off x="6481093" y="4006561"/>
            <a:ext cx="5448637" cy="954107"/>
          </a:xfrm>
          <a:prstGeom prst="rect">
            <a:avLst/>
          </a:prstGeom>
          <a:noFill/>
        </p:spPr>
        <p:txBody>
          <a:bodyPr wrap="square" rtlCol="0">
            <a:spAutoFit/>
          </a:bodyPr>
          <a:lstStyle/>
          <a:p>
            <a:r>
              <a:rPr lang="en-US" sz="2800" dirty="0"/>
              <a:t>If            , then       concentrates more on precision</a:t>
            </a:r>
            <a:endParaRPr lang="ru-RU" sz="2800" dirty="0"/>
          </a:p>
        </p:txBody>
      </p:sp>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6" name="Рисунок 5">
            <a:extLst>
              <a:ext uri="{FF2B5EF4-FFF2-40B4-BE49-F238E27FC236}">
                <a16:creationId xmlns:a16="http://schemas.microsoft.com/office/drawing/2014/main" id="{DA3BE252-8C5F-4CD0-B43A-C3892FA9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31484"/>
            <a:ext cx="2334230" cy="1443765"/>
          </a:xfrm>
          <a:prstGeom prst="rect">
            <a:avLst/>
          </a:prstGeom>
        </p:spPr>
      </p:pic>
      <p:pic>
        <p:nvPicPr>
          <p:cNvPr id="8" name="Рисунок 7">
            <a:extLst>
              <a:ext uri="{FF2B5EF4-FFF2-40B4-BE49-F238E27FC236}">
                <a16:creationId xmlns:a16="http://schemas.microsoft.com/office/drawing/2014/main" id="{A8AE1C41-3F9B-47C7-4C31-A9895193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840" y="4031484"/>
            <a:ext cx="2334230" cy="1460993"/>
          </a:xfrm>
          <a:prstGeom prst="rect">
            <a:avLst/>
          </a:prstGeom>
        </p:spPr>
      </p:pic>
      <p:pic>
        <p:nvPicPr>
          <p:cNvPr id="11" name="Рисунок 10">
            <a:extLst>
              <a:ext uri="{FF2B5EF4-FFF2-40B4-BE49-F238E27FC236}">
                <a16:creationId xmlns:a16="http://schemas.microsoft.com/office/drawing/2014/main" id="{726063B4-893D-202C-C332-BC366CE48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292" y="2484388"/>
            <a:ext cx="3642890" cy="941520"/>
          </a:xfrm>
          <a:prstGeom prst="rect">
            <a:avLst/>
          </a:prstGeom>
        </p:spPr>
      </p:pic>
      <p:pic>
        <p:nvPicPr>
          <p:cNvPr id="13" name="Рисунок 12">
            <a:extLst>
              <a:ext uri="{FF2B5EF4-FFF2-40B4-BE49-F238E27FC236}">
                <a16:creationId xmlns:a16="http://schemas.microsoft.com/office/drawing/2014/main" id="{6E1B21B7-BD56-8C3D-113C-EC30A1796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1093" y="2484388"/>
            <a:ext cx="4332142" cy="1039397"/>
          </a:xfrm>
          <a:prstGeom prst="rect">
            <a:avLst/>
          </a:prstGeom>
        </p:spPr>
      </p:pic>
      <p:pic>
        <p:nvPicPr>
          <p:cNvPr id="5" name="Рисунок 4">
            <a:extLst>
              <a:ext uri="{FF2B5EF4-FFF2-40B4-BE49-F238E27FC236}">
                <a16:creationId xmlns:a16="http://schemas.microsoft.com/office/drawing/2014/main" id="{D5A4BE2E-897B-8451-FEE2-49EC1E0A1B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2072" y="4025628"/>
            <a:ext cx="870706" cy="478888"/>
          </a:xfrm>
          <a:prstGeom prst="rect">
            <a:avLst/>
          </a:prstGeom>
        </p:spPr>
      </p:pic>
      <p:pic>
        <p:nvPicPr>
          <p:cNvPr id="9" name="Рисунок 8">
            <a:extLst>
              <a:ext uri="{FF2B5EF4-FFF2-40B4-BE49-F238E27FC236}">
                <a16:creationId xmlns:a16="http://schemas.microsoft.com/office/drawing/2014/main" id="{BAE4FBD6-9B16-3CE2-F6EA-3E09BEED5C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3131" y="5022535"/>
            <a:ext cx="870706" cy="440599"/>
          </a:xfrm>
          <a:prstGeom prst="rect">
            <a:avLst/>
          </a:prstGeom>
        </p:spPr>
      </p:pic>
      <p:pic>
        <p:nvPicPr>
          <p:cNvPr id="12" name="Рисунок 11">
            <a:extLst>
              <a:ext uri="{FF2B5EF4-FFF2-40B4-BE49-F238E27FC236}">
                <a16:creationId xmlns:a16="http://schemas.microsoft.com/office/drawing/2014/main" id="{15E5DD23-9647-CD35-C522-E518A3BDAA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8172" y="4014994"/>
            <a:ext cx="456082" cy="478887"/>
          </a:xfrm>
          <a:prstGeom prst="rect">
            <a:avLst/>
          </a:prstGeom>
        </p:spPr>
      </p:pic>
      <p:sp>
        <p:nvSpPr>
          <p:cNvPr id="15" name="TextBox 14">
            <a:extLst>
              <a:ext uri="{FF2B5EF4-FFF2-40B4-BE49-F238E27FC236}">
                <a16:creationId xmlns:a16="http://schemas.microsoft.com/office/drawing/2014/main" id="{B52D262C-115D-14E9-9CB9-28468220944E}"/>
              </a:ext>
            </a:extLst>
          </p:cNvPr>
          <p:cNvSpPr txBox="1"/>
          <p:nvPr/>
        </p:nvSpPr>
        <p:spPr>
          <a:xfrm>
            <a:off x="6474001" y="4988302"/>
            <a:ext cx="5448637" cy="954107"/>
          </a:xfrm>
          <a:prstGeom prst="rect">
            <a:avLst/>
          </a:prstGeom>
          <a:noFill/>
        </p:spPr>
        <p:txBody>
          <a:bodyPr wrap="square" rtlCol="0">
            <a:spAutoFit/>
          </a:bodyPr>
          <a:lstStyle/>
          <a:p>
            <a:r>
              <a:rPr lang="en-US" sz="2800" dirty="0"/>
              <a:t>If            , then       concentrates more on recall</a:t>
            </a:r>
            <a:endParaRPr lang="ru-RU" sz="2800" dirty="0"/>
          </a:p>
        </p:txBody>
      </p:sp>
      <p:pic>
        <p:nvPicPr>
          <p:cNvPr id="16" name="Рисунок 15">
            <a:extLst>
              <a:ext uri="{FF2B5EF4-FFF2-40B4-BE49-F238E27FC236}">
                <a16:creationId xmlns:a16="http://schemas.microsoft.com/office/drawing/2014/main" id="{10CA180F-DD0B-B436-0DCF-41FF4B5DA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8172" y="5015233"/>
            <a:ext cx="456082" cy="478887"/>
          </a:xfrm>
          <a:prstGeom prst="rect">
            <a:avLst/>
          </a:prstGeom>
        </p:spPr>
      </p:pic>
    </p:spTree>
    <p:extLst>
      <p:ext uri="{BB962C8B-B14F-4D97-AF65-F5344CB8AC3E}">
        <p14:creationId xmlns:p14="http://schemas.microsoft.com/office/powerpoint/2010/main" val="2420724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5" name="Рисунок 4">
            <a:extLst>
              <a:ext uri="{FF2B5EF4-FFF2-40B4-BE49-F238E27FC236}">
                <a16:creationId xmlns:a16="http://schemas.microsoft.com/office/drawing/2014/main" id="{ED36FBD8-0D93-C127-CD83-2CE381117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575" y="2406498"/>
            <a:ext cx="3545202" cy="626634"/>
          </a:xfrm>
          <a:prstGeom prst="rect">
            <a:avLst/>
          </a:prstGeom>
        </p:spPr>
      </p:pic>
      <p:pic>
        <p:nvPicPr>
          <p:cNvPr id="9" name="Рисунок 8">
            <a:extLst>
              <a:ext uri="{FF2B5EF4-FFF2-40B4-BE49-F238E27FC236}">
                <a16:creationId xmlns:a16="http://schemas.microsoft.com/office/drawing/2014/main" id="{12BE5E1B-DDFC-AE7C-08EC-19D47178D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33" y="3508232"/>
            <a:ext cx="2688033" cy="2154172"/>
          </a:xfrm>
          <a:prstGeom prst="rect">
            <a:avLst/>
          </a:prstGeom>
        </p:spPr>
      </p:pic>
    </p:spTree>
    <p:extLst>
      <p:ext uri="{BB962C8B-B14F-4D97-AF65-F5344CB8AC3E}">
        <p14:creationId xmlns:p14="http://schemas.microsoft.com/office/powerpoint/2010/main" val="785854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pic>
        <p:nvPicPr>
          <p:cNvPr id="4" name="Рисунок 3">
            <a:extLst>
              <a:ext uri="{FF2B5EF4-FFF2-40B4-BE49-F238E27FC236}">
                <a16:creationId xmlns:a16="http://schemas.microsoft.com/office/drawing/2014/main" id="{830505C1-4BE1-398F-8FEA-0EF3B47DF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02" y="2177005"/>
            <a:ext cx="3917281" cy="1171523"/>
          </a:xfrm>
          <a:prstGeom prst="rect">
            <a:avLst/>
          </a:prstGeom>
        </p:spPr>
      </p:pic>
      <p:pic>
        <p:nvPicPr>
          <p:cNvPr id="5" name="Рисунок 4">
            <a:extLst>
              <a:ext uri="{FF2B5EF4-FFF2-40B4-BE49-F238E27FC236}">
                <a16:creationId xmlns:a16="http://schemas.microsoft.com/office/drawing/2014/main" id="{E27A1CE0-3FF3-5682-4A7C-CE4C0847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11" y="3741950"/>
            <a:ext cx="3492023" cy="926454"/>
          </a:xfrm>
          <a:prstGeom prst="rect">
            <a:avLst/>
          </a:prstGeom>
        </p:spPr>
      </p:pic>
      <p:pic>
        <p:nvPicPr>
          <p:cNvPr id="6" name="Рисунок 5">
            <a:extLst>
              <a:ext uri="{FF2B5EF4-FFF2-40B4-BE49-F238E27FC236}">
                <a16:creationId xmlns:a16="http://schemas.microsoft.com/office/drawing/2014/main" id="{FB489BF7-F2AD-1887-93D4-C24B8C322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10" y="5022113"/>
            <a:ext cx="3007775" cy="943789"/>
          </a:xfrm>
          <a:prstGeom prst="rect">
            <a:avLst/>
          </a:prstGeom>
        </p:spPr>
      </p:pic>
      <p:pic>
        <p:nvPicPr>
          <p:cNvPr id="7" name="Рисунок 6">
            <a:extLst>
              <a:ext uri="{FF2B5EF4-FFF2-40B4-BE49-F238E27FC236}">
                <a16:creationId xmlns:a16="http://schemas.microsoft.com/office/drawing/2014/main" id="{723F8F3D-A3ED-C047-CB0D-4341863212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3940" y="2083875"/>
            <a:ext cx="2851162" cy="1573725"/>
          </a:xfrm>
          <a:prstGeom prst="rect">
            <a:avLst/>
          </a:prstGeom>
        </p:spPr>
      </p:pic>
      <p:pic>
        <p:nvPicPr>
          <p:cNvPr id="9" name="Рисунок 8">
            <a:extLst>
              <a:ext uri="{FF2B5EF4-FFF2-40B4-BE49-F238E27FC236}">
                <a16:creationId xmlns:a16="http://schemas.microsoft.com/office/drawing/2014/main" id="{4DCA4FF4-D7FF-79F6-4C1C-585B04F3E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3940" y="4225260"/>
            <a:ext cx="3239725" cy="2275739"/>
          </a:xfrm>
          <a:prstGeom prst="rect">
            <a:avLst/>
          </a:prstGeom>
        </p:spPr>
      </p:pic>
      <p:sp>
        <p:nvSpPr>
          <p:cNvPr id="10" name="TextBox 9">
            <a:extLst>
              <a:ext uri="{FF2B5EF4-FFF2-40B4-BE49-F238E27FC236}">
                <a16:creationId xmlns:a16="http://schemas.microsoft.com/office/drawing/2014/main" id="{D2FFC6C5-0FAA-7B2A-EED1-CED7CEB6F989}"/>
              </a:ext>
            </a:extLst>
          </p:cNvPr>
          <p:cNvSpPr txBox="1"/>
          <p:nvPr/>
        </p:nvSpPr>
        <p:spPr>
          <a:xfrm>
            <a:off x="9291224" y="1946442"/>
            <a:ext cx="2252604" cy="954107"/>
          </a:xfrm>
          <a:prstGeom prst="rect">
            <a:avLst/>
          </a:prstGeom>
          <a:noFill/>
        </p:spPr>
        <p:txBody>
          <a:bodyPr wrap="none" rtlCol="0">
            <a:spAutoFit/>
          </a:bodyPr>
          <a:lstStyle/>
          <a:p>
            <a:r>
              <a:rPr lang="en-US" sz="2800" dirty="0"/>
              <a:t>High precision</a:t>
            </a:r>
          </a:p>
          <a:p>
            <a:r>
              <a:rPr lang="en-US" sz="2800" dirty="0"/>
              <a:t>Low recall</a:t>
            </a:r>
            <a:endParaRPr lang="ru-RU" sz="2800" dirty="0"/>
          </a:p>
        </p:txBody>
      </p:sp>
      <p:sp>
        <p:nvSpPr>
          <p:cNvPr id="11" name="TextBox 10">
            <a:extLst>
              <a:ext uri="{FF2B5EF4-FFF2-40B4-BE49-F238E27FC236}">
                <a16:creationId xmlns:a16="http://schemas.microsoft.com/office/drawing/2014/main" id="{60C61284-834C-3497-F5B6-2B95C7805A8B}"/>
              </a:ext>
            </a:extLst>
          </p:cNvPr>
          <p:cNvSpPr txBox="1"/>
          <p:nvPr/>
        </p:nvSpPr>
        <p:spPr>
          <a:xfrm>
            <a:off x="9289452" y="4191350"/>
            <a:ext cx="2183868" cy="954107"/>
          </a:xfrm>
          <a:prstGeom prst="rect">
            <a:avLst/>
          </a:prstGeom>
          <a:noFill/>
        </p:spPr>
        <p:txBody>
          <a:bodyPr wrap="none" rtlCol="0">
            <a:spAutoFit/>
          </a:bodyPr>
          <a:lstStyle/>
          <a:p>
            <a:r>
              <a:rPr lang="en-US" sz="2800" dirty="0"/>
              <a:t>High recall</a:t>
            </a:r>
          </a:p>
          <a:p>
            <a:r>
              <a:rPr lang="en-US" sz="2800" dirty="0"/>
              <a:t>Low precision</a:t>
            </a:r>
            <a:endParaRPr lang="ru-RU" sz="2800" dirty="0"/>
          </a:p>
        </p:txBody>
      </p:sp>
    </p:spTree>
    <p:extLst>
      <p:ext uri="{BB962C8B-B14F-4D97-AF65-F5344CB8AC3E}">
        <p14:creationId xmlns:p14="http://schemas.microsoft.com/office/powerpoint/2010/main" val="1859551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pic>
        <p:nvPicPr>
          <p:cNvPr id="3" name="Рисунок 2">
            <a:extLst>
              <a:ext uri="{FF2B5EF4-FFF2-40B4-BE49-F238E27FC236}">
                <a16:creationId xmlns:a16="http://schemas.microsoft.com/office/drawing/2014/main" id="{9939F338-A46A-AF4F-C24A-D784D6013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6709"/>
            <a:ext cx="6923334" cy="1051012"/>
          </a:xfrm>
          <a:prstGeom prst="rect">
            <a:avLst/>
          </a:prstGeom>
        </p:spPr>
      </p:pic>
      <p:sp>
        <p:nvSpPr>
          <p:cNvPr id="7" name="TextBox 6">
            <a:extLst>
              <a:ext uri="{FF2B5EF4-FFF2-40B4-BE49-F238E27FC236}">
                <a16:creationId xmlns:a16="http://schemas.microsoft.com/office/drawing/2014/main" id="{A66011AF-4493-67D1-CC40-880260DB2A92}"/>
              </a:ext>
            </a:extLst>
          </p:cNvPr>
          <p:cNvSpPr txBox="1"/>
          <p:nvPr/>
        </p:nvSpPr>
        <p:spPr>
          <a:xfrm>
            <a:off x="838200" y="1756645"/>
            <a:ext cx="10749516" cy="954107"/>
          </a:xfrm>
          <a:prstGeom prst="rect">
            <a:avLst/>
          </a:prstGeom>
          <a:noFill/>
        </p:spPr>
        <p:txBody>
          <a:bodyPr wrap="square" rtlCol="0">
            <a:spAutoFit/>
          </a:bodyPr>
          <a:lstStyle/>
          <a:p>
            <a:r>
              <a:rPr lang="en-US" sz="2800" dirty="0"/>
              <a:t>For fixed dataset we have only one linear classifier, that is determined by solution of the following optimization problem:</a:t>
            </a:r>
            <a:endParaRPr lang="ru-RU" sz="2800" dirty="0"/>
          </a:p>
        </p:txBody>
      </p:sp>
      <p:pic>
        <p:nvPicPr>
          <p:cNvPr id="8" name="Рисунок 7">
            <a:extLst>
              <a:ext uri="{FF2B5EF4-FFF2-40B4-BE49-F238E27FC236}">
                <a16:creationId xmlns:a16="http://schemas.microsoft.com/office/drawing/2014/main" id="{100A7B1D-3028-D5F2-B9C7-2A5EB1627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219" y="3893678"/>
            <a:ext cx="2006625" cy="508007"/>
          </a:xfrm>
          <a:prstGeom prst="rect">
            <a:avLst/>
          </a:prstGeom>
        </p:spPr>
      </p:pic>
      <p:sp>
        <p:nvSpPr>
          <p:cNvPr id="9" name="TextBox 8">
            <a:extLst>
              <a:ext uri="{FF2B5EF4-FFF2-40B4-BE49-F238E27FC236}">
                <a16:creationId xmlns:a16="http://schemas.microsoft.com/office/drawing/2014/main" id="{4CB1FFC1-E91C-DEBB-D726-6C64B233FB59}"/>
              </a:ext>
            </a:extLst>
          </p:cNvPr>
          <p:cNvSpPr txBox="1"/>
          <p:nvPr/>
        </p:nvSpPr>
        <p:spPr>
          <a:xfrm>
            <a:off x="774942" y="4667693"/>
            <a:ext cx="10750379" cy="523220"/>
          </a:xfrm>
          <a:prstGeom prst="rect">
            <a:avLst/>
          </a:prstGeom>
          <a:noFill/>
        </p:spPr>
        <p:txBody>
          <a:bodyPr wrap="none" rtlCol="0">
            <a:spAutoFit/>
          </a:bodyPr>
          <a:lstStyle/>
          <a:p>
            <a:r>
              <a:rPr lang="en-US" sz="2800" dirty="0"/>
              <a:t>How can we get a classifier with different precision/recall characteristics?</a:t>
            </a:r>
            <a:endParaRPr lang="ru-RU" sz="2800" dirty="0"/>
          </a:p>
        </p:txBody>
      </p:sp>
    </p:spTree>
    <p:extLst>
      <p:ext uri="{BB962C8B-B14F-4D97-AF65-F5344CB8AC3E}">
        <p14:creationId xmlns:p14="http://schemas.microsoft.com/office/powerpoint/2010/main" val="244956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E257C8-2AC1-F975-3C1A-38E120BBFB60}"/>
              </a:ext>
            </a:extLst>
          </p:cNvPr>
          <p:cNvSpPr>
            <a:spLocks noGrp="1"/>
          </p:cNvSpPr>
          <p:nvPr>
            <p:ph type="title"/>
          </p:nvPr>
        </p:nvSpPr>
        <p:spPr/>
        <p:txBody>
          <a:bodyPr/>
          <a:lstStyle/>
          <a:p>
            <a:r>
              <a:rPr lang="en-US" dirty="0"/>
              <a:t>Probability distributions</a:t>
            </a:r>
            <a:endParaRPr lang="ru-RU" dirty="0"/>
          </a:p>
        </p:txBody>
      </p:sp>
      <p:pic>
        <p:nvPicPr>
          <p:cNvPr id="5" name="Рисунок 4">
            <a:extLst>
              <a:ext uri="{FF2B5EF4-FFF2-40B4-BE49-F238E27FC236}">
                <a16:creationId xmlns:a16="http://schemas.microsoft.com/office/drawing/2014/main" id="{D2E10F2E-4A33-28AB-4CFD-60D333D92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186" y="2296137"/>
            <a:ext cx="4619718" cy="980215"/>
          </a:xfrm>
          <a:prstGeom prst="rect">
            <a:avLst/>
          </a:prstGeom>
        </p:spPr>
      </p:pic>
      <p:pic>
        <p:nvPicPr>
          <p:cNvPr id="7" name="Рисунок 6">
            <a:extLst>
              <a:ext uri="{FF2B5EF4-FFF2-40B4-BE49-F238E27FC236}">
                <a16:creationId xmlns:a16="http://schemas.microsoft.com/office/drawing/2014/main" id="{13A7A266-BF0C-75BE-01ED-31AECBA24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035" y="1555534"/>
            <a:ext cx="3828495" cy="885339"/>
          </a:xfrm>
          <a:prstGeom prst="rect">
            <a:avLst/>
          </a:prstGeom>
        </p:spPr>
      </p:pic>
      <p:pic>
        <p:nvPicPr>
          <p:cNvPr id="9" name="Рисунок 8">
            <a:extLst>
              <a:ext uri="{FF2B5EF4-FFF2-40B4-BE49-F238E27FC236}">
                <a16:creationId xmlns:a16="http://schemas.microsoft.com/office/drawing/2014/main" id="{60164C9C-E976-0EE4-DCA3-A144F7097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684" y="1708624"/>
            <a:ext cx="413536" cy="384685"/>
          </a:xfrm>
          <a:prstGeom prst="rect">
            <a:avLst/>
          </a:prstGeom>
        </p:spPr>
      </p:pic>
      <p:pic>
        <p:nvPicPr>
          <p:cNvPr id="11" name="Рисунок 10">
            <a:extLst>
              <a:ext uri="{FF2B5EF4-FFF2-40B4-BE49-F238E27FC236}">
                <a16:creationId xmlns:a16="http://schemas.microsoft.com/office/drawing/2014/main" id="{7D17CE4E-906E-4575-D443-FB606F067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172" y="2548934"/>
            <a:ext cx="1355782" cy="550172"/>
          </a:xfrm>
          <a:prstGeom prst="rect">
            <a:avLst/>
          </a:prstGeom>
        </p:spPr>
      </p:pic>
      <p:sp>
        <p:nvSpPr>
          <p:cNvPr id="12" name="TextBox 11">
            <a:extLst>
              <a:ext uri="{FF2B5EF4-FFF2-40B4-BE49-F238E27FC236}">
                <a16:creationId xmlns:a16="http://schemas.microsoft.com/office/drawing/2014/main" id="{1880BB26-83F6-0CF7-13B0-C8CD22C5790F}"/>
              </a:ext>
            </a:extLst>
          </p:cNvPr>
          <p:cNvSpPr txBox="1"/>
          <p:nvPr/>
        </p:nvSpPr>
        <p:spPr>
          <a:xfrm>
            <a:off x="838200" y="1628714"/>
            <a:ext cx="3232316" cy="523220"/>
          </a:xfrm>
          <a:prstGeom prst="rect">
            <a:avLst/>
          </a:prstGeom>
          <a:noFill/>
        </p:spPr>
        <p:txBody>
          <a:bodyPr wrap="square" rtlCol="0">
            <a:spAutoFit/>
          </a:bodyPr>
          <a:lstStyle/>
          <a:p>
            <a:r>
              <a:rPr lang="en-US" sz="2800" dirty="0"/>
              <a:t>Discrete variable      :</a:t>
            </a:r>
            <a:endParaRPr lang="ru-RU" sz="2800" dirty="0"/>
          </a:p>
        </p:txBody>
      </p:sp>
      <p:sp>
        <p:nvSpPr>
          <p:cNvPr id="13" name="TextBox 12">
            <a:extLst>
              <a:ext uri="{FF2B5EF4-FFF2-40B4-BE49-F238E27FC236}">
                <a16:creationId xmlns:a16="http://schemas.microsoft.com/office/drawing/2014/main" id="{1DE41FAF-AA70-4F0D-1FD9-7DE6A5FDF35F}"/>
              </a:ext>
            </a:extLst>
          </p:cNvPr>
          <p:cNvSpPr txBox="1"/>
          <p:nvPr/>
        </p:nvSpPr>
        <p:spPr>
          <a:xfrm>
            <a:off x="838199" y="2564734"/>
            <a:ext cx="4758369" cy="523220"/>
          </a:xfrm>
          <a:prstGeom prst="rect">
            <a:avLst/>
          </a:prstGeom>
          <a:noFill/>
        </p:spPr>
        <p:txBody>
          <a:bodyPr wrap="square" rtlCol="0">
            <a:spAutoFit/>
          </a:bodyPr>
          <a:lstStyle/>
          <a:p>
            <a:r>
              <a:rPr lang="en-US" sz="2800" dirty="0"/>
              <a:t>Continuous variable                   :</a:t>
            </a:r>
            <a:endParaRPr lang="ru-RU" sz="2800" dirty="0"/>
          </a:p>
        </p:txBody>
      </p:sp>
      <p:sp>
        <p:nvSpPr>
          <p:cNvPr id="16" name="TextBox 15">
            <a:extLst>
              <a:ext uri="{FF2B5EF4-FFF2-40B4-BE49-F238E27FC236}">
                <a16:creationId xmlns:a16="http://schemas.microsoft.com/office/drawing/2014/main" id="{AC8B451F-E2D5-88B0-1C93-09A57CFD7468}"/>
              </a:ext>
            </a:extLst>
          </p:cNvPr>
          <p:cNvSpPr txBox="1"/>
          <p:nvPr/>
        </p:nvSpPr>
        <p:spPr>
          <a:xfrm>
            <a:off x="838198" y="3502858"/>
            <a:ext cx="5257801" cy="523220"/>
          </a:xfrm>
          <a:prstGeom prst="rect">
            <a:avLst/>
          </a:prstGeom>
          <a:noFill/>
        </p:spPr>
        <p:txBody>
          <a:bodyPr wrap="square" rtlCol="0">
            <a:spAutoFit/>
          </a:bodyPr>
          <a:lstStyle/>
          <a:p>
            <a:r>
              <a:rPr lang="en-US" sz="2800" dirty="0"/>
              <a:t>Joint discrete-continuous case:</a:t>
            </a:r>
            <a:endParaRPr lang="ru-RU" sz="2800" dirty="0"/>
          </a:p>
        </p:txBody>
      </p:sp>
      <p:pic>
        <p:nvPicPr>
          <p:cNvPr id="18" name="Рисунок 17">
            <a:extLst>
              <a:ext uri="{FF2B5EF4-FFF2-40B4-BE49-F238E27FC236}">
                <a16:creationId xmlns:a16="http://schemas.microsoft.com/office/drawing/2014/main" id="{7E35F2B5-D43D-7549-E965-8D53DA51D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176" y="4209428"/>
            <a:ext cx="3411419" cy="624495"/>
          </a:xfrm>
          <a:prstGeom prst="rect">
            <a:avLst/>
          </a:prstGeom>
        </p:spPr>
      </p:pic>
      <p:pic>
        <p:nvPicPr>
          <p:cNvPr id="20" name="Рисунок 19">
            <a:extLst>
              <a:ext uri="{FF2B5EF4-FFF2-40B4-BE49-F238E27FC236}">
                <a16:creationId xmlns:a16="http://schemas.microsoft.com/office/drawing/2014/main" id="{F638CBAC-223B-9077-0BE8-FDF4D76057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722" y="4036279"/>
            <a:ext cx="5173324" cy="1118326"/>
          </a:xfrm>
          <a:prstGeom prst="rect">
            <a:avLst/>
          </a:prstGeom>
        </p:spPr>
      </p:pic>
      <p:sp>
        <p:nvSpPr>
          <p:cNvPr id="21" name="TextBox 20">
            <a:extLst>
              <a:ext uri="{FF2B5EF4-FFF2-40B4-BE49-F238E27FC236}">
                <a16:creationId xmlns:a16="http://schemas.microsoft.com/office/drawing/2014/main" id="{06029104-1889-EA25-2BF2-A503A97420C4}"/>
              </a:ext>
            </a:extLst>
          </p:cNvPr>
          <p:cNvSpPr txBox="1"/>
          <p:nvPr/>
        </p:nvSpPr>
        <p:spPr>
          <a:xfrm>
            <a:off x="848831" y="5321553"/>
            <a:ext cx="7205833" cy="523220"/>
          </a:xfrm>
          <a:prstGeom prst="rect">
            <a:avLst/>
          </a:prstGeom>
          <a:noFill/>
        </p:spPr>
        <p:txBody>
          <a:bodyPr wrap="square" rtlCol="0">
            <a:spAutoFit/>
          </a:bodyPr>
          <a:lstStyle/>
          <a:p>
            <a:r>
              <a:rPr lang="en-US" sz="2800" dirty="0"/>
              <a:t>Basic operation - sampling from distribution:</a:t>
            </a:r>
            <a:endParaRPr lang="ru-RU" sz="2800" dirty="0"/>
          </a:p>
        </p:txBody>
      </p:sp>
      <p:pic>
        <p:nvPicPr>
          <p:cNvPr id="23" name="Рисунок 22">
            <a:extLst>
              <a:ext uri="{FF2B5EF4-FFF2-40B4-BE49-F238E27FC236}">
                <a16:creationId xmlns:a16="http://schemas.microsoft.com/office/drawing/2014/main" id="{BA070EE1-BDCB-2B65-A66C-6A43BFD799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185" y="5923313"/>
            <a:ext cx="2955005" cy="550786"/>
          </a:xfrm>
          <a:prstGeom prst="rect">
            <a:avLst/>
          </a:prstGeom>
        </p:spPr>
      </p:pic>
    </p:spTree>
    <p:extLst>
      <p:ext uri="{BB962C8B-B14F-4D97-AF65-F5344CB8AC3E}">
        <p14:creationId xmlns:p14="http://schemas.microsoft.com/office/powerpoint/2010/main" val="2102235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sp>
        <p:nvSpPr>
          <p:cNvPr id="7" name="TextBox 6">
            <a:extLst>
              <a:ext uri="{FF2B5EF4-FFF2-40B4-BE49-F238E27FC236}">
                <a16:creationId xmlns:a16="http://schemas.microsoft.com/office/drawing/2014/main" id="{A66011AF-4493-67D1-CC40-880260DB2A92}"/>
              </a:ext>
            </a:extLst>
          </p:cNvPr>
          <p:cNvSpPr txBox="1"/>
          <p:nvPr/>
        </p:nvSpPr>
        <p:spPr>
          <a:xfrm>
            <a:off x="838200" y="1756645"/>
            <a:ext cx="10749516" cy="523220"/>
          </a:xfrm>
          <a:prstGeom prst="rect">
            <a:avLst/>
          </a:prstGeom>
          <a:noFill/>
        </p:spPr>
        <p:txBody>
          <a:bodyPr wrap="square" rtlCol="0">
            <a:spAutoFit/>
          </a:bodyPr>
          <a:lstStyle/>
          <a:p>
            <a:r>
              <a:rPr lang="en-US" sz="2800" dirty="0"/>
              <a:t>Let’s introduce some threshold in decision rule:</a:t>
            </a:r>
            <a:endParaRPr lang="ru-RU" sz="2800" dirty="0"/>
          </a:p>
        </p:txBody>
      </p:sp>
      <p:pic>
        <p:nvPicPr>
          <p:cNvPr id="5" name="Рисунок 4">
            <a:extLst>
              <a:ext uri="{FF2B5EF4-FFF2-40B4-BE49-F238E27FC236}">
                <a16:creationId xmlns:a16="http://schemas.microsoft.com/office/drawing/2014/main" id="{6372A769-6486-AB4B-2100-92C2E7886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979" y="2345822"/>
            <a:ext cx="4936042" cy="523220"/>
          </a:xfrm>
          <a:prstGeom prst="rect">
            <a:avLst/>
          </a:prstGeom>
        </p:spPr>
      </p:pic>
      <p:sp>
        <p:nvSpPr>
          <p:cNvPr id="6" name="TextBox 5">
            <a:extLst>
              <a:ext uri="{FF2B5EF4-FFF2-40B4-BE49-F238E27FC236}">
                <a16:creationId xmlns:a16="http://schemas.microsoft.com/office/drawing/2014/main" id="{68D8DA1D-0B68-A8DA-6B0A-FBFF270E08B1}"/>
              </a:ext>
            </a:extLst>
          </p:cNvPr>
          <p:cNvSpPr txBox="1"/>
          <p:nvPr/>
        </p:nvSpPr>
        <p:spPr>
          <a:xfrm>
            <a:off x="838200" y="3167390"/>
            <a:ext cx="8168198" cy="523220"/>
          </a:xfrm>
          <a:prstGeom prst="rect">
            <a:avLst/>
          </a:prstGeom>
          <a:noFill/>
        </p:spPr>
        <p:txBody>
          <a:bodyPr wrap="none" rtlCol="0">
            <a:spAutoFit/>
          </a:bodyPr>
          <a:lstStyle/>
          <a:p>
            <a:r>
              <a:rPr lang="en-US" sz="2800" dirty="0"/>
              <a:t>Let’s sort all objects in training set </a:t>
            </a:r>
            <a:r>
              <a:rPr lang="en-US" sz="2800" dirty="0" err="1"/>
              <a:t>w.r.t.</a:t>
            </a:r>
            <a:r>
              <a:rPr lang="en-US" sz="2800" dirty="0"/>
              <a:t> its score value:</a:t>
            </a:r>
            <a:endParaRPr lang="ru-RU" sz="2800" dirty="0"/>
          </a:p>
        </p:txBody>
      </p:sp>
      <p:pic>
        <p:nvPicPr>
          <p:cNvPr id="11" name="Рисунок 10">
            <a:extLst>
              <a:ext uri="{FF2B5EF4-FFF2-40B4-BE49-F238E27FC236}">
                <a16:creationId xmlns:a16="http://schemas.microsoft.com/office/drawing/2014/main" id="{C8C93BAD-10BB-E420-6A2E-5823F66D5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420" y="3823849"/>
            <a:ext cx="3763159" cy="523220"/>
          </a:xfrm>
          <a:prstGeom prst="rect">
            <a:avLst/>
          </a:prstGeom>
        </p:spPr>
      </p:pic>
      <p:sp>
        <p:nvSpPr>
          <p:cNvPr id="3" name="TextBox 2">
            <a:extLst>
              <a:ext uri="{FF2B5EF4-FFF2-40B4-BE49-F238E27FC236}">
                <a16:creationId xmlns:a16="http://schemas.microsoft.com/office/drawing/2014/main" id="{D1FB8339-478B-D9C3-3E55-5E5EC3F1E265}"/>
              </a:ext>
            </a:extLst>
          </p:cNvPr>
          <p:cNvSpPr txBox="1"/>
          <p:nvPr/>
        </p:nvSpPr>
        <p:spPr>
          <a:xfrm>
            <a:off x="838200" y="4657060"/>
            <a:ext cx="8815875" cy="523220"/>
          </a:xfrm>
          <a:prstGeom prst="rect">
            <a:avLst/>
          </a:prstGeom>
          <a:noFill/>
        </p:spPr>
        <p:txBody>
          <a:bodyPr wrap="none" rtlCol="0">
            <a:spAutoFit/>
          </a:bodyPr>
          <a:lstStyle/>
          <a:p>
            <a:r>
              <a:rPr lang="en-US" sz="2800" dirty="0"/>
              <a:t>High threshold corresponds to high precision and low recall</a:t>
            </a:r>
            <a:endParaRPr lang="ru-RU" sz="2800" dirty="0"/>
          </a:p>
        </p:txBody>
      </p:sp>
      <p:sp>
        <p:nvSpPr>
          <p:cNvPr id="4" name="TextBox 3">
            <a:extLst>
              <a:ext uri="{FF2B5EF4-FFF2-40B4-BE49-F238E27FC236}">
                <a16:creationId xmlns:a16="http://schemas.microsoft.com/office/drawing/2014/main" id="{D1E5A236-F865-ACEC-8CC4-BCEFD0625B87}"/>
              </a:ext>
            </a:extLst>
          </p:cNvPr>
          <p:cNvSpPr txBox="1"/>
          <p:nvPr/>
        </p:nvSpPr>
        <p:spPr>
          <a:xfrm>
            <a:off x="841742" y="5383618"/>
            <a:ext cx="8747138" cy="523220"/>
          </a:xfrm>
          <a:prstGeom prst="rect">
            <a:avLst/>
          </a:prstGeom>
          <a:noFill/>
        </p:spPr>
        <p:txBody>
          <a:bodyPr wrap="none" rtlCol="0">
            <a:spAutoFit/>
          </a:bodyPr>
          <a:lstStyle/>
          <a:p>
            <a:r>
              <a:rPr lang="en-US" sz="2800" dirty="0"/>
              <a:t>Low threshold corresponds to high recall and low precision</a:t>
            </a:r>
            <a:endParaRPr lang="ru-RU" sz="2800" dirty="0"/>
          </a:p>
        </p:txBody>
      </p:sp>
    </p:spTree>
    <p:extLst>
      <p:ext uri="{BB962C8B-B14F-4D97-AF65-F5344CB8AC3E}">
        <p14:creationId xmlns:p14="http://schemas.microsoft.com/office/powerpoint/2010/main" val="223500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BEBA-AEE5-88C0-CCD4-C37D534569A2}"/>
              </a:ext>
            </a:extLst>
          </p:cNvPr>
          <p:cNvSpPr>
            <a:spLocks noGrp="1"/>
          </p:cNvSpPr>
          <p:nvPr>
            <p:ph type="title"/>
          </p:nvPr>
        </p:nvSpPr>
        <p:spPr/>
        <p:txBody>
          <a:bodyPr/>
          <a:lstStyle/>
          <a:p>
            <a:r>
              <a:rPr lang="en-US" dirty="0"/>
              <a:t>Measuring classification quality for all thresholds</a:t>
            </a:r>
            <a:endParaRPr lang="ru-RU" dirty="0"/>
          </a:p>
        </p:txBody>
      </p:sp>
      <p:pic>
        <p:nvPicPr>
          <p:cNvPr id="4" name="Рисунок 3">
            <a:extLst>
              <a:ext uri="{FF2B5EF4-FFF2-40B4-BE49-F238E27FC236}">
                <a16:creationId xmlns:a16="http://schemas.microsoft.com/office/drawing/2014/main" id="{03F23F33-92D7-4199-C572-58CB2C00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42" y="2298851"/>
            <a:ext cx="4936042" cy="523220"/>
          </a:xfrm>
          <a:prstGeom prst="rect">
            <a:avLst/>
          </a:prstGeom>
        </p:spPr>
      </p:pic>
      <p:sp>
        <p:nvSpPr>
          <p:cNvPr id="5" name="TextBox 4">
            <a:extLst>
              <a:ext uri="{FF2B5EF4-FFF2-40B4-BE49-F238E27FC236}">
                <a16:creationId xmlns:a16="http://schemas.microsoft.com/office/drawing/2014/main" id="{3C42E505-7B1D-2005-6FFA-B46574A6BAE8}"/>
              </a:ext>
            </a:extLst>
          </p:cNvPr>
          <p:cNvSpPr txBox="1"/>
          <p:nvPr/>
        </p:nvSpPr>
        <p:spPr>
          <a:xfrm>
            <a:off x="838200" y="1775631"/>
            <a:ext cx="6293711" cy="523220"/>
          </a:xfrm>
          <a:prstGeom prst="rect">
            <a:avLst/>
          </a:prstGeom>
          <a:noFill/>
        </p:spPr>
        <p:txBody>
          <a:bodyPr wrap="none" rtlCol="0">
            <a:spAutoFit/>
          </a:bodyPr>
          <a:lstStyle/>
          <a:p>
            <a:r>
              <a:rPr lang="en-US" sz="2800" dirty="0"/>
              <a:t>We have introduced a family of classifiers:</a:t>
            </a:r>
            <a:endParaRPr lang="ru-RU" sz="2800" dirty="0"/>
          </a:p>
        </p:txBody>
      </p:sp>
      <p:sp>
        <p:nvSpPr>
          <p:cNvPr id="6" name="TextBox 5">
            <a:extLst>
              <a:ext uri="{FF2B5EF4-FFF2-40B4-BE49-F238E27FC236}">
                <a16:creationId xmlns:a16="http://schemas.microsoft.com/office/drawing/2014/main" id="{4AB23C5A-E4F3-1443-E6E7-0B5C2FD762CA}"/>
              </a:ext>
            </a:extLst>
          </p:cNvPr>
          <p:cNvSpPr txBox="1"/>
          <p:nvPr/>
        </p:nvSpPr>
        <p:spPr>
          <a:xfrm>
            <a:off x="838200" y="2815401"/>
            <a:ext cx="7845317" cy="954107"/>
          </a:xfrm>
          <a:prstGeom prst="rect">
            <a:avLst/>
          </a:prstGeom>
          <a:noFill/>
        </p:spPr>
        <p:txBody>
          <a:bodyPr wrap="square" rtlCol="0">
            <a:spAutoFit/>
          </a:bodyPr>
          <a:lstStyle/>
          <a:p>
            <a:r>
              <a:rPr lang="en-US" sz="2800" dirty="0"/>
              <a:t>How to characterize their quality for all thresholds simultaneously?</a:t>
            </a:r>
            <a:endParaRPr lang="ru-RU" sz="2800" dirty="0"/>
          </a:p>
        </p:txBody>
      </p:sp>
      <p:pic>
        <p:nvPicPr>
          <p:cNvPr id="11" name="Рисунок 10">
            <a:extLst>
              <a:ext uri="{FF2B5EF4-FFF2-40B4-BE49-F238E27FC236}">
                <a16:creationId xmlns:a16="http://schemas.microsoft.com/office/drawing/2014/main" id="{685309BC-6823-10DD-CA5F-39B59567B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40" y="4260732"/>
            <a:ext cx="1663099" cy="400211"/>
          </a:xfrm>
          <a:prstGeom prst="rect">
            <a:avLst/>
          </a:prstGeom>
        </p:spPr>
      </p:pic>
      <p:pic>
        <p:nvPicPr>
          <p:cNvPr id="13" name="Рисунок 12">
            <a:extLst>
              <a:ext uri="{FF2B5EF4-FFF2-40B4-BE49-F238E27FC236}">
                <a16:creationId xmlns:a16="http://schemas.microsoft.com/office/drawing/2014/main" id="{7A1546D4-8D74-1D3D-98CE-AE202205A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40" y="4826513"/>
            <a:ext cx="2192817" cy="680221"/>
          </a:xfrm>
          <a:prstGeom prst="rect">
            <a:avLst/>
          </a:prstGeom>
        </p:spPr>
      </p:pic>
      <p:pic>
        <p:nvPicPr>
          <p:cNvPr id="17" name="Рисунок 16">
            <a:extLst>
              <a:ext uri="{FF2B5EF4-FFF2-40B4-BE49-F238E27FC236}">
                <a16:creationId xmlns:a16="http://schemas.microsoft.com/office/drawing/2014/main" id="{39470B28-0CC8-C62A-AF9D-905B81761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439" y="6372057"/>
            <a:ext cx="1779162" cy="413577"/>
          </a:xfrm>
          <a:prstGeom prst="rect">
            <a:avLst/>
          </a:prstGeom>
        </p:spPr>
      </p:pic>
      <p:pic>
        <p:nvPicPr>
          <p:cNvPr id="19" name="Рисунок 18">
            <a:extLst>
              <a:ext uri="{FF2B5EF4-FFF2-40B4-BE49-F238E27FC236}">
                <a16:creationId xmlns:a16="http://schemas.microsoft.com/office/drawing/2014/main" id="{0326C31E-8BE8-497A-15CD-4E933DCE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540" y="3790288"/>
            <a:ext cx="6614458" cy="469606"/>
          </a:xfrm>
          <a:prstGeom prst="rect">
            <a:avLst/>
          </a:prstGeom>
        </p:spPr>
      </p:pic>
      <p:pic>
        <p:nvPicPr>
          <p:cNvPr id="21" name="Рисунок 20">
            <a:extLst>
              <a:ext uri="{FF2B5EF4-FFF2-40B4-BE49-F238E27FC236}">
                <a16:creationId xmlns:a16="http://schemas.microsoft.com/office/drawing/2014/main" id="{B05A2B6F-C3C4-82D7-BECC-5A9F244DC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540" y="5636968"/>
            <a:ext cx="2434045" cy="680221"/>
          </a:xfrm>
          <a:prstGeom prst="rect">
            <a:avLst/>
          </a:prstGeom>
        </p:spPr>
      </p:pic>
      <p:pic>
        <p:nvPicPr>
          <p:cNvPr id="22" name="Рисунок 21">
            <a:extLst>
              <a:ext uri="{FF2B5EF4-FFF2-40B4-BE49-F238E27FC236}">
                <a16:creationId xmlns:a16="http://schemas.microsoft.com/office/drawing/2014/main" id="{752ADD62-2ECA-2DD1-54DE-B095248E8C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4138" y="4006092"/>
            <a:ext cx="2668878" cy="798169"/>
          </a:xfrm>
          <a:prstGeom prst="rect">
            <a:avLst/>
          </a:prstGeom>
        </p:spPr>
      </p:pic>
      <p:pic>
        <p:nvPicPr>
          <p:cNvPr id="23" name="Рисунок 22">
            <a:extLst>
              <a:ext uri="{FF2B5EF4-FFF2-40B4-BE49-F238E27FC236}">
                <a16:creationId xmlns:a16="http://schemas.microsoft.com/office/drawing/2014/main" id="{A27E7437-E167-EE65-720D-71B2A3C103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3698" y="4855140"/>
            <a:ext cx="2672910" cy="709139"/>
          </a:xfrm>
          <a:prstGeom prst="rect">
            <a:avLst/>
          </a:prstGeom>
        </p:spPr>
      </p:pic>
      <p:pic>
        <p:nvPicPr>
          <p:cNvPr id="24" name="Рисунок 23">
            <a:extLst>
              <a:ext uri="{FF2B5EF4-FFF2-40B4-BE49-F238E27FC236}">
                <a16:creationId xmlns:a16="http://schemas.microsoft.com/office/drawing/2014/main" id="{1D7979EF-2723-2AF9-3388-9455B2AB3F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3698" y="5705139"/>
            <a:ext cx="2487561" cy="780555"/>
          </a:xfrm>
          <a:prstGeom prst="rect">
            <a:avLst/>
          </a:prstGeom>
        </p:spPr>
      </p:pic>
      <p:pic>
        <p:nvPicPr>
          <p:cNvPr id="26" name="Рисунок 25">
            <a:extLst>
              <a:ext uri="{FF2B5EF4-FFF2-40B4-BE49-F238E27FC236}">
                <a16:creationId xmlns:a16="http://schemas.microsoft.com/office/drawing/2014/main" id="{F0038A56-1441-B530-72B2-08579263FF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2779" y="4499796"/>
            <a:ext cx="4290738" cy="2109007"/>
          </a:xfrm>
          <a:prstGeom prst="rect">
            <a:avLst/>
          </a:prstGeom>
        </p:spPr>
      </p:pic>
      <p:pic>
        <p:nvPicPr>
          <p:cNvPr id="28" name="Рисунок 27">
            <a:extLst>
              <a:ext uri="{FF2B5EF4-FFF2-40B4-BE49-F238E27FC236}">
                <a16:creationId xmlns:a16="http://schemas.microsoft.com/office/drawing/2014/main" id="{94546E02-2954-2E59-4347-1B7F33FA5E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84512" y="1266195"/>
            <a:ext cx="2989248" cy="2282804"/>
          </a:xfrm>
          <a:prstGeom prst="rect">
            <a:avLst/>
          </a:prstGeom>
        </p:spPr>
      </p:pic>
    </p:spTree>
    <p:extLst>
      <p:ext uri="{BB962C8B-B14F-4D97-AF65-F5344CB8AC3E}">
        <p14:creationId xmlns:p14="http://schemas.microsoft.com/office/powerpoint/2010/main" val="622180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BEBA-AEE5-88C0-CCD4-C37D534569A2}"/>
              </a:ext>
            </a:extLst>
          </p:cNvPr>
          <p:cNvSpPr>
            <a:spLocks noGrp="1"/>
          </p:cNvSpPr>
          <p:nvPr>
            <p:ph type="title"/>
          </p:nvPr>
        </p:nvSpPr>
        <p:spPr/>
        <p:txBody>
          <a:bodyPr>
            <a:normAutofit/>
          </a:bodyPr>
          <a:lstStyle/>
          <a:p>
            <a:r>
              <a:rPr lang="en-US" dirty="0"/>
              <a:t>Precision-Recall Curve for ideal classifier</a:t>
            </a:r>
            <a:endParaRPr lang="ru-RU" dirty="0"/>
          </a:p>
        </p:txBody>
      </p:sp>
      <p:pic>
        <p:nvPicPr>
          <p:cNvPr id="7" name="Рисунок 6">
            <a:extLst>
              <a:ext uri="{FF2B5EF4-FFF2-40B4-BE49-F238E27FC236}">
                <a16:creationId xmlns:a16="http://schemas.microsoft.com/office/drawing/2014/main" id="{F22D9AB8-D403-02AA-9EFE-C97C12C54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56" y="1480171"/>
            <a:ext cx="3763159" cy="523220"/>
          </a:xfrm>
          <a:prstGeom prst="rect">
            <a:avLst/>
          </a:prstGeom>
        </p:spPr>
      </p:pic>
      <p:pic>
        <p:nvPicPr>
          <p:cNvPr id="8" name="Рисунок 7">
            <a:extLst>
              <a:ext uri="{FF2B5EF4-FFF2-40B4-BE49-F238E27FC236}">
                <a16:creationId xmlns:a16="http://schemas.microsoft.com/office/drawing/2014/main" id="{A21C1F82-8E03-A57D-EFCB-7B8114849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869" y="4455151"/>
            <a:ext cx="2360427" cy="626235"/>
          </a:xfrm>
          <a:prstGeom prst="rect">
            <a:avLst/>
          </a:prstGeom>
        </p:spPr>
      </p:pic>
      <p:pic>
        <p:nvPicPr>
          <p:cNvPr id="9" name="Рисунок 8">
            <a:extLst>
              <a:ext uri="{FF2B5EF4-FFF2-40B4-BE49-F238E27FC236}">
                <a16:creationId xmlns:a16="http://schemas.microsoft.com/office/drawing/2014/main" id="{7BDD3393-4319-A34C-1F95-5EA06C6BAF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869" y="5113444"/>
            <a:ext cx="2110096" cy="662112"/>
          </a:xfrm>
          <a:prstGeom prst="rect">
            <a:avLst/>
          </a:prstGeom>
        </p:spPr>
      </p:pic>
      <p:pic>
        <p:nvPicPr>
          <p:cNvPr id="10" name="Рисунок 9">
            <a:extLst>
              <a:ext uri="{FF2B5EF4-FFF2-40B4-BE49-F238E27FC236}">
                <a16:creationId xmlns:a16="http://schemas.microsoft.com/office/drawing/2014/main" id="{ABCAA398-A35D-B7F4-F098-CDEBFF8B9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2919" y="3433453"/>
            <a:ext cx="3079081" cy="920846"/>
          </a:xfrm>
          <a:prstGeom prst="rect">
            <a:avLst/>
          </a:prstGeom>
        </p:spPr>
      </p:pic>
      <p:pic>
        <p:nvPicPr>
          <p:cNvPr id="11" name="Рисунок 10">
            <a:extLst>
              <a:ext uri="{FF2B5EF4-FFF2-40B4-BE49-F238E27FC236}">
                <a16:creationId xmlns:a16="http://schemas.microsoft.com/office/drawing/2014/main" id="{874F9A4F-C920-5C41-74AD-C26BAB69B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708" y="2100694"/>
            <a:ext cx="4329653" cy="421470"/>
          </a:xfrm>
          <a:prstGeom prst="rect">
            <a:avLst/>
          </a:prstGeom>
        </p:spPr>
      </p:pic>
      <p:sp>
        <p:nvSpPr>
          <p:cNvPr id="12" name="TextBox 11">
            <a:extLst>
              <a:ext uri="{FF2B5EF4-FFF2-40B4-BE49-F238E27FC236}">
                <a16:creationId xmlns:a16="http://schemas.microsoft.com/office/drawing/2014/main" id="{11521BD3-6911-ECF4-E041-FAE21E2B18EF}"/>
              </a:ext>
            </a:extLst>
          </p:cNvPr>
          <p:cNvSpPr txBox="1"/>
          <p:nvPr/>
        </p:nvSpPr>
        <p:spPr>
          <a:xfrm>
            <a:off x="838200" y="6037733"/>
            <a:ext cx="6751720" cy="523220"/>
          </a:xfrm>
          <a:prstGeom prst="rect">
            <a:avLst/>
          </a:prstGeom>
          <a:noFill/>
        </p:spPr>
        <p:txBody>
          <a:bodyPr wrap="none" rtlCol="0">
            <a:spAutoFit/>
          </a:bodyPr>
          <a:lstStyle/>
          <a:p>
            <a:r>
              <a:rPr lang="en-US" sz="2800" dirty="0"/>
              <a:t>AUC-PRC = Area Under Precision-Recall Curve</a:t>
            </a:r>
            <a:endParaRPr lang="ru-RU" sz="2800" dirty="0"/>
          </a:p>
        </p:txBody>
      </p:sp>
      <p:pic>
        <p:nvPicPr>
          <p:cNvPr id="4" name="Рисунок 3">
            <a:extLst>
              <a:ext uri="{FF2B5EF4-FFF2-40B4-BE49-F238E27FC236}">
                <a16:creationId xmlns:a16="http://schemas.microsoft.com/office/drawing/2014/main" id="{A7BF2C3B-E460-56FC-98F4-703E17535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2914584"/>
            <a:ext cx="4334918" cy="2899033"/>
          </a:xfrm>
          <a:prstGeom prst="rect">
            <a:avLst/>
          </a:prstGeom>
        </p:spPr>
      </p:pic>
      <p:pic>
        <p:nvPicPr>
          <p:cNvPr id="6" name="Рисунок 5">
            <a:extLst>
              <a:ext uri="{FF2B5EF4-FFF2-40B4-BE49-F238E27FC236}">
                <a16:creationId xmlns:a16="http://schemas.microsoft.com/office/drawing/2014/main" id="{DCE1FBFA-9041-E9A7-E4EB-705E7D9257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3705" y="2868372"/>
            <a:ext cx="3624743" cy="3034484"/>
          </a:xfrm>
          <a:prstGeom prst="rect">
            <a:avLst/>
          </a:prstGeom>
        </p:spPr>
      </p:pic>
    </p:spTree>
    <p:extLst>
      <p:ext uri="{BB962C8B-B14F-4D97-AF65-F5344CB8AC3E}">
        <p14:creationId xmlns:p14="http://schemas.microsoft.com/office/powerpoint/2010/main" val="2036227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816F4B-CC2D-800E-E290-F833BC9060F2}"/>
              </a:ext>
            </a:extLst>
          </p:cNvPr>
          <p:cNvSpPr>
            <a:spLocks noGrp="1"/>
          </p:cNvSpPr>
          <p:nvPr>
            <p:ph type="title"/>
          </p:nvPr>
        </p:nvSpPr>
        <p:spPr/>
        <p:txBody>
          <a:bodyPr/>
          <a:lstStyle/>
          <a:p>
            <a:r>
              <a:rPr lang="en-US" dirty="0"/>
              <a:t>Receiver-Operating Characteristics (ROC)</a:t>
            </a:r>
            <a:endParaRPr lang="ru-RU" dirty="0"/>
          </a:p>
        </p:txBody>
      </p:sp>
      <p:pic>
        <p:nvPicPr>
          <p:cNvPr id="5" name="Рисунок 4">
            <a:extLst>
              <a:ext uri="{FF2B5EF4-FFF2-40B4-BE49-F238E27FC236}">
                <a16:creationId xmlns:a16="http://schemas.microsoft.com/office/drawing/2014/main" id="{B57B85DA-0030-CEF5-665D-3EACEC6A4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770" y="1510451"/>
            <a:ext cx="2460215" cy="802697"/>
          </a:xfrm>
          <a:prstGeom prst="rect">
            <a:avLst/>
          </a:prstGeom>
        </p:spPr>
      </p:pic>
      <p:sp>
        <p:nvSpPr>
          <p:cNvPr id="6" name="TextBox 5">
            <a:extLst>
              <a:ext uri="{FF2B5EF4-FFF2-40B4-BE49-F238E27FC236}">
                <a16:creationId xmlns:a16="http://schemas.microsoft.com/office/drawing/2014/main" id="{4B8E4415-8F3E-0C65-23D0-BC641CCDA289}"/>
              </a:ext>
            </a:extLst>
          </p:cNvPr>
          <p:cNvSpPr txBox="1"/>
          <p:nvPr/>
        </p:nvSpPr>
        <p:spPr>
          <a:xfrm>
            <a:off x="838200" y="1639557"/>
            <a:ext cx="2863028" cy="523220"/>
          </a:xfrm>
          <a:prstGeom prst="rect">
            <a:avLst/>
          </a:prstGeom>
          <a:noFill/>
        </p:spPr>
        <p:txBody>
          <a:bodyPr wrap="none" rtlCol="0">
            <a:spAutoFit/>
          </a:bodyPr>
          <a:lstStyle/>
          <a:p>
            <a:r>
              <a:rPr lang="en-US" sz="2800" dirty="0"/>
              <a:t>False Positive Rate</a:t>
            </a:r>
            <a:endParaRPr lang="ru-RU" sz="2800" dirty="0"/>
          </a:p>
        </p:txBody>
      </p:sp>
      <p:pic>
        <p:nvPicPr>
          <p:cNvPr id="7" name="Рисунок 6">
            <a:extLst>
              <a:ext uri="{FF2B5EF4-FFF2-40B4-BE49-F238E27FC236}">
                <a16:creationId xmlns:a16="http://schemas.microsoft.com/office/drawing/2014/main" id="{DA4D6797-EB02-F599-5389-EFCBFC2BF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800" y="1690688"/>
            <a:ext cx="3079081" cy="920846"/>
          </a:xfrm>
          <a:prstGeom prst="rect">
            <a:avLst/>
          </a:prstGeom>
        </p:spPr>
      </p:pic>
      <p:sp>
        <p:nvSpPr>
          <p:cNvPr id="8" name="TextBox 7">
            <a:extLst>
              <a:ext uri="{FF2B5EF4-FFF2-40B4-BE49-F238E27FC236}">
                <a16:creationId xmlns:a16="http://schemas.microsoft.com/office/drawing/2014/main" id="{D62E46C6-0995-20A7-2B06-D95ED3C8DAA7}"/>
              </a:ext>
            </a:extLst>
          </p:cNvPr>
          <p:cNvSpPr txBox="1"/>
          <p:nvPr/>
        </p:nvSpPr>
        <p:spPr>
          <a:xfrm>
            <a:off x="852374" y="2546870"/>
            <a:ext cx="2779864" cy="523220"/>
          </a:xfrm>
          <a:prstGeom prst="rect">
            <a:avLst/>
          </a:prstGeom>
          <a:noFill/>
        </p:spPr>
        <p:txBody>
          <a:bodyPr wrap="none" rtlCol="0">
            <a:spAutoFit/>
          </a:bodyPr>
          <a:lstStyle/>
          <a:p>
            <a:r>
              <a:rPr lang="en-US" sz="2800" dirty="0"/>
              <a:t>True Positive Rate</a:t>
            </a:r>
            <a:endParaRPr lang="ru-RU" sz="2800" dirty="0"/>
          </a:p>
        </p:txBody>
      </p:sp>
      <p:pic>
        <p:nvPicPr>
          <p:cNvPr id="10" name="Рисунок 9">
            <a:extLst>
              <a:ext uri="{FF2B5EF4-FFF2-40B4-BE49-F238E27FC236}">
                <a16:creationId xmlns:a16="http://schemas.microsoft.com/office/drawing/2014/main" id="{168F62A2-A7D4-D392-62EC-ADA8A3158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228" y="2405780"/>
            <a:ext cx="3587773" cy="820930"/>
          </a:xfrm>
          <a:prstGeom prst="rect">
            <a:avLst/>
          </a:prstGeom>
        </p:spPr>
      </p:pic>
      <p:pic>
        <p:nvPicPr>
          <p:cNvPr id="11" name="Рисунок 10">
            <a:extLst>
              <a:ext uri="{FF2B5EF4-FFF2-40B4-BE49-F238E27FC236}">
                <a16:creationId xmlns:a16="http://schemas.microsoft.com/office/drawing/2014/main" id="{9C1A8ACF-6346-4056-1A13-EFC72C161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74" y="3319342"/>
            <a:ext cx="3763159" cy="523220"/>
          </a:xfrm>
          <a:prstGeom prst="rect">
            <a:avLst/>
          </a:prstGeom>
        </p:spPr>
      </p:pic>
      <p:pic>
        <p:nvPicPr>
          <p:cNvPr id="4" name="Рисунок 3">
            <a:extLst>
              <a:ext uri="{FF2B5EF4-FFF2-40B4-BE49-F238E27FC236}">
                <a16:creationId xmlns:a16="http://schemas.microsoft.com/office/drawing/2014/main" id="{431538C9-9D2B-7F7F-2229-CC674A75C9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339" y="3459980"/>
            <a:ext cx="3763159" cy="3183566"/>
          </a:xfrm>
          <a:prstGeom prst="rect">
            <a:avLst/>
          </a:prstGeom>
        </p:spPr>
      </p:pic>
      <p:pic>
        <p:nvPicPr>
          <p:cNvPr id="12" name="Рисунок 11">
            <a:extLst>
              <a:ext uri="{FF2B5EF4-FFF2-40B4-BE49-F238E27FC236}">
                <a16:creationId xmlns:a16="http://schemas.microsoft.com/office/drawing/2014/main" id="{16B03A18-50B9-25BB-D82A-2291D556C2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73" y="4111929"/>
            <a:ext cx="5661159" cy="2225082"/>
          </a:xfrm>
          <a:prstGeom prst="rect">
            <a:avLst/>
          </a:prstGeom>
        </p:spPr>
      </p:pic>
    </p:spTree>
    <p:extLst>
      <p:ext uri="{BB962C8B-B14F-4D97-AF65-F5344CB8AC3E}">
        <p14:creationId xmlns:p14="http://schemas.microsoft.com/office/powerpoint/2010/main" val="214143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02A167-0F9D-7DC0-545E-611C22D3CC87}"/>
              </a:ext>
            </a:extLst>
          </p:cNvPr>
          <p:cNvSpPr>
            <a:spLocks noGrp="1"/>
          </p:cNvSpPr>
          <p:nvPr>
            <p:ph type="title"/>
          </p:nvPr>
        </p:nvSpPr>
        <p:spPr/>
        <p:txBody>
          <a:bodyPr/>
          <a:lstStyle/>
          <a:p>
            <a:r>
              <a:rPr lang="en-US" dirty="0"/>
              <a:t>ROC for ideal and random classifiers</a:t>
            </a:r>
            <a:endParaRPr lang="ru-RU" dirty="0"/>
          </a:p>
        </p:txBody>
      </p:sp>
      <p:pic>
        <p:nvPicPr>
          <p:cNvPr id="4" name="Рисунок 3">
            <a:extLst>
              <a:ext uri="{FF2B5EF4-FFF2-40B4-BE49-F238E27FC236}">
                <a16:creationId xmlns:a16="http://schemas.microsoft.com/office/drawing/2014/main" id="{B2AA4FF7-DA30-2DED-FD1C-4478C0390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08" y="1567133"/>
            <a:ext cx="3763159" cy="523220"/>
          </a:xfrm>
          <a:prstGeom prst="rect">
            <a:avLst/>
          </a:prstGeom>
        </p:spPr>
      </p:pic>
      <p:pic>
        <p:nvPicPr>
          <p:cNvPr id="5" name="Рисунок 4">
            <a:extLst>
              <a:ext uri="{FF2B5EF4-FFF2-40B4-BE49-F238E27FC236}">
                <a16:creationId xmlns:a16="http://schemas.microsoft.com/office/drawing/2014/main" id="{0094F1DA-9696-9022-1DBA-1455D7424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063" y="1290714"/>
            <a:ext cx="3079081" cy="920846"/>
          </a:xfrm>
          <a:prstGeom prst="rect">
            <a:avLst/>
          </a:prstGeom>
        </p:spPr>
      </p:pic>
      <p:pic>
        <p:nvPicPr>
          <p:cNvPr id="6" name="Рисунок 5">
            <a:extLst>
              <a:ext uri="{FF2B5EF4-FFF2-40B4-BE49-F238E27FC236}">
                <a16:creationId xmlns:a16="http://schemas.microsoft.com/office/drawing/2014/main" id="{E8AD0581-5A36-BE4C-E60D-4B2B50716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329" y="2273291"/>
            <a:ext cx="1990815" cy="649545"/>
          </a:xfrm>
          <a:prstGeom prst="rect">
            <a:avLst/>
          </a:prstGeom>
        </p:spPr>
      </p:pic>
      <p:pic>
        <p:nvPicPr>
          <p:cNvPr id="7" name="Рисунок 6">
            <a:extLst>
              <a:ext uri="{FF2B5EF4-FFF2-40B4-BE49-F238E27FC236}">
                <a16:creationId xmlns:a16="http://schemas.microsoft.com/office/drawing/2014/main" id="{4C2E54EE-45B1-E333-2DF6-D09D5134F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3797" y="2889110"/>
            <a:ext cx="3079081" cy="704535"/>
          </a:xfrm>
          <a:prstGeom prst="rect">
            <a:avLst/>
          </a:prstGeom>
        </p:spPr>
      </p:pic>
      <p:sp>
        <p:nvSpPr>
          <p:cNvPr id="8" name="TextBox 7">
            <a:extLst>
              <a:ext uri="{FF2B5EF4-FFF2-40B4-BE49-F238E27FC236}">
                <a16:creationId xmlns:a16="http://schemas.microsoft.com/office/drawing/2014/main" id="{A3A6C6F6-B556-54DF-010A-0626678C7512}"/>
              </a:ext>
            </a:extLst>
          </p:cNvPr>
          <p:cNvSpPr txBox="1"/>
          <p:nvPr/>
        </p:nvSpPr>
        <p:spPr>
          <a:xfrm>
            <a:off x="838200" y="2113518"/>
            <a:ext cx="2335896" cy="523220"/>
          </a:xfrm>
          <a:prstGeom prst="rect">
            <a:avLst/>
          </a:prstGeom>
          <a:noFill/>
        </p:spPr>
        <p:txBody>
          <a:bodyPr wrap="none" rtlCol="0">
            <a:spAutoFit/>
          </a:bodyPr>
          <a:lstStyle/>
          <a:p>
            <a:r>
              <a:rPr lang="en-US" sz="2800" dirty="0"/>
              <a:t>Ideal classifier:</a:t>
            </a:r>
            <a:endParaRPr lang="ru-RU" sz="2800" dirty="0"/>
          </a:p>
        </p:txBody>
      </p:sp>
      <p:sp>
        <p:nvSpPr>
          <p:cNvPr id="9" name="TextBox 8">
            <a:extLst>
              <a:ext uri="{FF2B5EF4-FFF2-40B4-BE49-F238E27FC236}">
                <a16:creationId xmlns:a16="http://schemas.microsoft.com/office/drawing/2014/main" id="{90694E7A-14DA-1E47-0F62-5AE1AF2483E6}"/>
              </a:ext>
            </a:extLst>
          </p:cNvPr>
          <p:cNvSpPr txBox="1"/>
          <p:nvPr/>
        </p:nvSpPr>
        <p:spPr>
          <a:xfrm>
            <a:off x="838200" y="2746289"/>
            <a:ext cx="2847254" cy="523220"/>
          </a:xfrm>
          <a:prstGeom prst="rect">
            <a:avLst/>
          </a:prstGeom>
          <a:noFill/>
        </p:spPr>
        <p:txBody>
          <a:bodyPr wrap="none" rtlCol="0">
            <a:spAutoFit/>
          </a:bodyPr>
          <a:lstStyle/>
          <a:p>
            <a:r>
              <a:rPr lang="en-US" sz="2800" dirty="0"/>
              <a:t>Random classifier:</a:t>
            </a:r>
            <a:endParaRPr lang="ru-RU" sz="2800" dirty="0"/>
          </a:p>
        </p:txBody>
      </p:sp>
      <p:pic>
        <p:nvPicPr>
          <p:cNvPr id="11" name="Рисунок 10">
            <a:extLst>
              <a:ext uri="{FF2B5EF4-FFF2-40B4-BE49-F238E27FC236}">
                <a16:creationId xmlns:a16="http://schemas.microsoft.com/office/drawing/2014/main" id="{471852DB-3153-048C-3A31-007E1853D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640" y="2168009"/>
            <a:ext cx="4782953" cy="479361"/>
          </a:xfrm>
          <a:prstGeom prst="rect">
            <a:avLst/>
          </a:prstGeom>
        </p:spPr>
      </p:pic>
      <p:pic>
        <p:nvPicPr>
          <p:cNvPr id="13" name="Рисунок 12">
            <a:extLst>
              <a:ext uri="{FF2B5EF4-FFF2-40B4-BE49-F238E27FC236}">
                <a16:creationId xmlns:a16="http://schemas.microsoft.com/office/drawing/2014/main" id="{F12ECA77-17B3-B8F5-F4C6-667BDAC787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3406" y="2846694"/>
            <a:ext cx="4120131" cy="405771"/>
          </a:xfrm>
          <a:prstGeom prst="rect">
            <a:avLst/>
          </a:prstGeom>
        </p:spPr>
      </p:pic>
      <p:sp>
        <p:nvSpPr>
          <p:cNvPr id="14" name="TextBox 13">
            <a:extLst>
              <a:ext uri="{FF2B5EF4-FFF2-40B4-BE49-F238E27FC236}">
                <a16:creationId xmlns:a16="http://schemas.microsoft.com/office/drawing/2014/main" id="{EEAAF2D8-E910-7F74-B437-524094473FE9}"/>
              </a:ext>
            </a:extLst>
          </p:cNvPr>
          <p:cNvSpPr txBox="1"/>
          <p:nvPr/>
        </p:nvSpPr>
        <p:spPr>
          <a:xfrm>
            <a:off x="7009171" y="6231265"/>
            <a:ext cx="5182829" cy="523220"/>
          </a:xfrm>
          <a:prstGeom prst="rect">
            <a:avLst/>
          </a:prstGeom>
          <a:noFill/>
        </p:spPr>
        <p:txBody>
          <a:bodyPr wrap="none" rtlCol="0">
            <a:spAutoFit/>
          </a:bodyPr>
          <a:lstStyle/>
          <a:p>
            <a:r>
              <a:rPr lang="en-US" sz="2800" dirty="0"/>
              <a:t>AUC-ROC = Area Under ROC Curve</a:t>
            </a:r>
            <a:endParaRPr lang="ru-RU" sz="2800" dirty="0"/>
          </a:p>
        </p:txBody>
      </p:sp>
      <p:pic>
        <p:nvPicPr>
          <p:cNvPr id="10" name="Рисунок 9">
            <a:extLst>
              <a:ext uri="{FF2B5EF4-FFF2-40B4-BE49-F238E27FC236}">
                <a16:creationId xmlns:a16="http://schemas.microsoft.com/office/drawing/2014/main" id="{52687FF3-D794-9CB9-DC61-78C783D36B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7163" y="3583066"/>
            <a:ext cx="3485715" cy="2692687"/>
          </a:xfrm>
          <a:prstGeom prst="rect">
            <a:avLst/>
          </a:prstGeom>
        </p:spPr>
      </p:pic>
      <p:pic>
        <p:nvPicPr>
          <p:cNvPr id="15" name="Рисунок 14">
            <a:extLst>
              <a:ext uri="{FF2B5EF4-FFF2-40B4-BE49-F238E27FC236}">
                <a16:creationId xmlns:a16="http://schemas.microsoft.com/office/drawing/2014/main" id="{A3A52EC5-7240-30DF-0FF9-4345B4B208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632" y="3881982"/>
            <a:ext cx="2906207" cy="2234976"/>
          </a:xfrm>
          <a:prstGeom prst="rect">
            <a:avLst/>
          </a:prstGeom>
        </p:spPr>
      </p:pic>
      <p:pic>
        <p:nvPicPr>
          <p:cNvPr id="17" name="Рисунок 16">
            <a:extLst>
              <a:ext uri="{FF2B5EF4-FFF2-40B4-BE49-F238E27FC236}">
                <a16:creationId xmlns:a16="http://schemas.microsoft.com/office/drawing/2014/main" id="{58F74EEE-F100-0AE5-B117-FE6F0BF84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2538" y="3884040"/>
            <a:ext cx="3019529" cy="1709023"/>
          </a:xfrm>
          <a:prstGeom prst="rect">
            <a:avLst/>
          </a:prstGeom>
        </p:spPr>
      </p:pic>
      <p:sp>
        <p:nvSpPr>
          <p:cNvPr id="18" name="TextBox 17">
            <a:extLst>
              <a:ext uri="{FF2B5EF4-FFF2-40B4-BE49-F238E27FC236}">
                <a16:creationId xmlns:a16="http://schemas.microsoft.com/office/drawing/2014/main" id="{757DEB2B-6EA5-AE19-EF76-CDB5AB83CB3A}"/>
              </a:ext>
            </a:extLst>
          </p:cNvPr>
          <p:cNvSpPr txBox="1"/>
          <p:nvPr/>
        </p:nvSpPr>
        <p:spPr>
          <a:xfrm>
            <a:off x="1265737" y="3359080"/>
            <a:ext cx="2239716" cy="523220"/>
          </a:xfrm>
          <a:prstGeom prst="rect">
            <a:avLst/>
          </a:prstGeom>
          <a:noFill/>
        </p:spPr>
        <p:txBody>
          <a:bodyPr wrap="none" rtlCol="0">
            <a:spAutoFit/>
          </a:bodyPr>
          <a:lstStyle/>
          <a:p>
            <a:r>
              <a:rPr lang="en-US" sz="2800" dirty="0"/>
              <a:t>Ideal classifier</a:t>
            </a:r>
            <a:endParaRPr lang="ru-RU" sz="2800" dirty="0"/>
          </a:p>
        </p:txBody>
      </p:sp>
      <p:sp>
        <p:nvSpPr>
          <p:cNvPr id="19" name="TextBox 18">
            <a:extLst>
              <a:ext uri="{FF2B5EF4-FFF2-40B4-BE49-F238E27FC236}">
                <a16:creationId xmlns:a16="http://schemas.microsoft.com/office/drawing/2014/main" id="{6873FF31-7BAA-909C-3D65-7D3535D8EEBD}"/>
              </a:ext>
            </a:extLst>
          </p:cNvPr>
          <p:cNvSpPr txBox="1"/>
          <p:nvPr/>
        </p:nvSpPr>
        <p:spPr>
          <a:xfrm>
            <a:off x="4472455" y="3367447"/>
            <a:ext cx="2751074" cy="523220"/>
          </a:xfrm>
          <a:prstGeom prst="rect">
            <a:avLst/>
          </a:prstGeom>
          <a:noFill/>
        </p:spPr>
        <p:txBody>
          <a:bodyPr wrap="none" rtlCol="0">
            <a:spAutoFit/>
          </a:bodyPr>
          <a:lstStyle/>
          <a:p>
            <a:r>
              <a:rPr lang="en-US" sz="2800" dirty="0"/>
              <a:t>Random classifier</a:t>
            </a:r>
            <a:endParaRPr lang="ru-RU" sz="2800" dirty="0"/>
          </a:p>
        </p:txBody>
      </p:sp>
    </p:spTree>
    <p:extLst>
      <p:ext uri="{BB962C8B-B14F-4D97-AF65-F5344CB8AC3E}">
        <p14:creationId xmlns:p14="http://schemas.microsoft.com/office/powerpoint/2010/main" val="2105774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18E55E-B8E0-4D57-23AD-D96E6899C8CF}"/>
              </a:ext>
            </a:extLst>
          </p:cNvPr>
          <p:cNvSpPr>
            <a:spLocks noGrp="1"/>
          </p:cNvSpPr>
          <p:nvPr>
            <p:ph type="title"/>
          </p:nvPr>
        </p:nvSpPr>
        <p:spPr/>
        <p:txBody>
          <a:bodyPr/>
          <a:lstStyle/>
          <a:p>
            <a:r>
              <a:rPr lang="en-US" dirty="0"/>
              <a:t>Gini index</a:t>
            </a:r>
            <a:endParaRPr lang="ru-RU" dirty="0"/>
          </a:p>
        </p:txBody>
      </p:sp>
      <p:sp>
        <p:nvSpPr>
          <p:cNvPr id="4" name="TextBox 3">
            <a:extLst>
              <a:ext uri="{FF2B5EF4-FFF2-40B4-BE49-F238E27FC236}">
                <a16:creationId xmlns:a16="http://schemas.microsoft.com/office/drawing/2014/main" id="{5D49DBC7-7CD9-1942-C987-A474E6EB4BBA}"/>
              </a:ext>
            </a:extLst>
          </p:cNvPr>
          <p:cNvSpPr txBox="1"/>
          <p:nvPr/>
        </p:nvSpPr>
        <p:spPr>
          <a:xfrm>
            <a:off x="838200" y="1690688"/>
            <a:ext cx="4313810" cy="523220"/>
          </a:xfrm>
          <a:prstGeom prst="rect">
            <a:avLst/>
          </a:prstGeom>
          <a:noFill/>
        </p:spPr>
        <p:txBody>
          <a:bodyPr wrap="none" rtlCol="0">
            <a:spAutoFit/>
          </a:bodyPr>
          <a:lstStyle/>
          <a:p>
            <a:r>
              <a:rPr lang="en-US" sz="2800" dirty="0"/>
              <a:t>Gini index = 2 * AUC-ROC - 1</a:t>
            </a:r>
            <a:endParaRPr lang="ru-RU" sz="2800" dirty="0"/>
          </a:p>
        </p:txBody>
      </p:sp>
      <p:sp>
        <p:nvSpPr>
          <p:cNvPr id="5" name="TextBox 4">
            <a:extLst>
              <a:ext uri="{FF2B5EF4-FFF2-40B4-BE49-F238E27FC236}">
                <a16:creationId xmlns:a16="http://schemas.microsoft.com/office/drawing/2014/main" id="{6E43C60B-BD0E-A8A0-74E9-02A645BA2ABC}"/>
              </a:ext>
            </a:extLst>
          </p:cNvPr>
          <p:cNvSpPr txBox="1"/>
          <p:nvPr/>
        </p:nvSpPr>
        <p:spPr>
          <a:xfrm>
            <a:off x="838201" y="2661795"/>
            <a:ext cx="8646042" cy="954107"/>
          </a:xfrm>
          <a:prstGeom prst="rect">
            <a:avLst/>
          </a:prstGeom>
          <a:noFill/>
        </p:spPr>
        <p:txBody>
          <a:bodyPr wrap="square" rtlCol="0">
            <a:spAutoFit/>
          </a:bodyPr>
          <a:lstStyle/>
          <a:p>
            <a:r>
              <a:rPr lang="en-US" sz="2800" dirty="0"/>
              <a:t>Gini index equals approximately 0 for random classifier and equals 1 for ideal classifier</a:t>
            </a:r>
            <a:endParaRPr lang="ru-RU" sz="2800" dirty="0"/>
          </a:p>
        </p:txBody>
      </p:sp>
      <p:pic>
        <p:nvPicPr>
          <p:cNvPr id="6" name="Рисунок 5">
            <a:extLst>
              <a:ext uri="{FF2B5EF4-FFF2-40B4-BE49-F238E27FC236}">
                <a16:creationId xmlns:a16="http://schemas.microsoft.com/office/drawing/2014/main" id="{33EC5DF0-8567-A1A4-EB61-2055556CB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478" y="1753057"/>
            <a:ext cx="1060466" cy="417417"/>
          </a:xfrm>
          <a:prstGeom prst="rect">
            <a:avLst/>
          </a:prstGeom>
        </p:spPr>
      </p:pic>
    </p:spTree>
    <p:extLst>
      <p:ext uri="{BB962C8B-B14F-4D97-AF65-F5344CB8AC3E}">
        <p14:creationId xmlns:p14="http://schemas.microsoft.com/office/powerpoint/2010/main" val="665778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0C1618-BF00-9053-2A00-4FE1C1A2763A}"/>
              </a:ext>
            </a:extLst>
          </p:cNvPr>
          <p:cNvSpPr>
            <a:spLocks noGrp="1"/>
          </p:cNvSpPr>
          <p:nvPr>
            <p:ph type="title"/>
          </p:nvPr>
        </p:nvSpPr>
        <p:spPr/>
        <p:txBody>
          <a:bodyPr/>
          <a:lstStyle/>
          <a:p>
            <a:r>
              <a:rPr lang="en-US" dirty="0"/>
              <a:t>AUC-PRC vs AUC-ROC</a:t>
            </a:r>
            <a:endParaRPr lang="ru-RU" dirty="0"/>
          </a:p>
        </p:txBody>
      </p:sp>
      <p:pic>
        <p:nvPicPr>
          <p:cNvPr id="4" name="Рисунок 3">
            <a:extLst>
              <a:ext uri="{FF2B5EF4-FFF2-40B4-BE49-F238E27FC236}">
                <a16:creationId xmlns:a16="http://schemas.microsoft.com/office/drawing/2014/main" id="{30087E76-92CA-AD8D-0B3C-A5E7E66FA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35" y="3466331"/>
            <a:ext cx="3763159" cy="523220"/>
          </a:xfrm>
          <a:prstGeom prst="rect">
            <a:avLst/>
          </a:prstGeom>
        </p:spPr>
      </p:pic>
      <p:pic>
        <p:nvPicPr>
          <p:cNvPr id="6" name="Рисунок 5">
            <a:extLst>
              <a:ext uri="{FF2B5EF4-FFF2-40B4-BE49-F238E27FC236}">
                <a16:creationId xmlns:a16="http://schemas.microsoft.com/office/drawing/2014/main" id="{1A77367C-4AAB-0BCB-7F04-AFF76759E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708" y="4127056"/>
            <a:ext cx="1031018" cy="391786"/>
          </a:xfrm>
          <a:prstGeom prst="rect">
            <a:avLst/>
          </a:prstGeom>
        </p:spPr>
      </p:pic>
      <p:pic>
        <p:nvPicPr>
          <p:cNvPr id="7" name="Рисунок 6">
            <a:extLst>
              <a:ext uri="{FF2B5EF4-FFF2-40B4-BE49-F238E27FC236}">
                <a16:creationId xmlns:a16="http://schemas.microsoft.com/office/drawing/2014/main" id="{A145630A-A497-7F14-B36E-96386C20F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24" y="4119964"/>
            <a:ext cx="1031018" cy="391786"/>
          </a:xfrm>
          <a:prstGeom prst="rect">
            <a:avLst/>
          </a:prstGeom>
        </p:spPr>
      </p:pic>
      <p:pic>
        <p:nvPicPr>
          <p:cNvPr id="9" name="Рисунок 8">
            <a:extLst>
              <a:ext uri="{FF2B5EF4-FFF2-40B4-BE49-F238E27FC236}">
                <a16:creationId xmlns:a16="http://schemas.microsoft.com/office/drawing/2014/main" id="{12A149DE-FD9B-7D4F-9D3F-9926451E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98" y="4136068"/>
            <a:ext cx="1027230" cy="402419"/>
          </a:xfrm>
          <a:prstGeom prst="rect">
            <a:avLst/>
          </a:prstGeom>
        </p:spPr>
      </p:pic>
      <p:pic>
        <p:nvPicPr>
          <p:cNvPr id="11" name="Рисунок 10">
            <a:extLst>
              <a:ext uri="{FF2B5EF4-FFF2-40B4-BE49-F238E27FC236}">
                <a16:creationId xmlns:a16="http://schemas.microsoft.com/office/drawing/2014/main" id="{FA83D06A-2BB6-397B-616B-6FB701A40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318" y="4590684"/>
            <a:ext cx="927798" cy="402419"/>
          </a:xfrm>
          <a:prstGeom prst="rect">
            <a:avLst/>
          </a:prstGeom>
        </p:spPr>
      </p:pic>
      <p:pic>
        <p:nvPicPr>
          <p:cNvPr id="13" name="Рисунок 12">
            <a:extLst>
              <a:ext uri="{FF2B5EF4-FFF2-40B4-BE49-F238E27FC236}">
                <a16:creationId xmlns:a16="http://schemas.microsoft.com/office/drawing/2014/main" id="{BC40F9B9-D678-2EE0-2787-75EB3E7AEA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1040" y="4599792"/>
            <a:ext cx="548608" cy="453197"/>
          </a:xfrm>
          <a:prstGeom prst="rect">
            <a:avLst/>
          </a:prstGeom>
        </p:spPr>
      </p:pic>
      <p:pic>
        <p:nvPicPr>
          <p:cNvPr id="17" name="Рисунок 16">
            <a:extLst>
              <a:ext uri="{FF2B5EF4-FFF2-40B4-BE49-F238E27FC236}">
                <a16:creationId xmlns:a16="http://schemas.microsoft.com/office/drawing/2014/main" id="{AB1CD7A4-05B7-D94A-A71F-A7DD9114E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634" y="4604349"/>
            <a:ext cx="1047475" cy="388754"/>
          </a:xfrm>
          <a:prstGeom prst="rect">
            <a:avLst/>
          </a:prstGeom>
        </p:spPr>
      </p:pic>
      <p:pic>
        <p:nvPicPr>
          <p:cNvPr id="19" name="Рисунок 18">
            <a:extLst>
              <a:ext uri="{FF2B5EF4-FFF2-40B4-BE49-F238E27FC236}">
                <a16:creationId xmlns:a16="http://schemas.microsoft.com/office/drawing/2014/main" id="{10B67660-4A6A-A7D3-94F8-5586046A0F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188" y="5315114"/>
            <a:ext cx="3036420" cy="453197"/>
          </a:xfrm>
          <a:prstGeom prst="rect">
            <a:avLst/>
          </a:prstGeom>
        </p:spPr>
      </p:pic>
      <p:pic>
        <p:nvPicPr>
          <p:cNvPr id="21" name="Рисунок 20">
            <a:extLst>
              <a:ext uri="{FF2B5EF4-FFF2-40B4-BE49-F238E27FC236}">
                <a16:creationId xmlns:a16="http://schemas.microsoft.com/office/drawing/2014/main" id="{D22C1932-AC26-157D-B063-9F0FE1B888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314" y="5893904"/>
            <a:ext cx="3088222" cy="484648"/>
          </a:xfrm>
          <a:prstGeom prst="rect">
            <a:avLst/>
          </a:prstGeom>
        </p:spPr>
      </p:pic>
      <p:sp>
        <p:nvSpPr>
          <p:cNvPr id="22" name="TextBox 21">
            <a:extLst>
              <a:ext uri="{FF2B5EF4-FFF2-40B4-BE49-F238E27FC236}">
                <a16:creationId xmlns:a16="http://schemas.microsoft.com/office/drawing/2014/main" id="{040D2BC3-BD7B-04E8-FD29-85BD48671E15}"/>
              </a:ext>
            </a:extLst>
          </p:cNvPr>
          <p:cNvSpPr txBox="1"/>
          <p:nvPr/>
        </p:nvSpPr>
        <p:spPr>
          <a:xfrm>
            <a:off x="806301" y="1439758"/>
            <a:ext cx="9011506" cy="523220"/>
          </a:xfrm>
          <a:prstGeom prst="rect">
            <a:avLst/>
          </a:prstGeom>
          <a:noFill/>
        </p:spPr>
        <p:txBody>
          <a:bodyPr wrap="none" rtlCol="0">
            <a:spAutoFit/>
          </a:bodyPr>
          <a:lstStyle/>
          <a:p>
            <a:r>
              <a:rPr lang="en-US" sz="2800" dirty="0"/>
              <a:t>ROC is monotonic and always starts at (0,0) and ends at (1,1)</a:t>
            </a:r>
            <a:endParaRPr lang="ru-RU" sz="2800" dirty="0"/>
          </a:p>
        </p:txBody>
      </p:sp>
      <p:sp>
        <p:nvSpPr>
          <p:cNvPr id="23" name="TextBox 22">
            <a:extLst>
              <a:ext uri="{FF2B5EF4-FFF2-40B4-BE49-F238E27FC236}">
                <a16:creationId xmlns:a16="http://schemas.microsoft.com/office/drawing/2014/main" id="{D90B203B-97ED-646C-31B5-0E5B5E632BC0}"/>
              </a:ext>
            </a:extLst>
          </p:cNvPr>
          <p:cNvSpPr txBox="1"/>
          <p:nvPr/>
        </p:nvSpPr>
        <p:spPr>
          <a:xfrm>
            <a:off x="807555" y="2027631"/>
            <a:ext cx="10005237" cy="954107"/>
          </a:xfrm>
          <a:prstGeom prst="rect">
            <a:avLst/>
          </a:prstGeom>
          <a:noFill/>
        </p:spPr>
        <p:txBody>
          <a:bodyPr wrap="square" rtlCol="0">
            <a:spAutoFit/>
          </a:bodyPr>
          <a:lstStyle/>
          <a:p>
            <a:r>
              <a:rPr lang="en-US" sz="2800" dirty="0"/>
              <a:t>PRC is non-monotonic, starts at (0,1) and ends at point that depends on training set</a:t>
            </a:r>
            <a:endParaRPr lang="ru-RU" sz="2800" dirty="0"/>
          </a:p>
        </p:txBody>
      </p:sp>
      <p:sp>
        <p:nvSpPr>
          <p:cNvPr id="24" name="TextBox 23">
            <a:extLst>
              <a:ext uri="{FF2B5EF4-FFF2-40B4-BE49-F238E27FC236}">
                <a16:creationId xmlns:a16="http://schemas.microsoft.com/office/drawing/2014/main" id="{D855E321-0A2A-1F90-A45B-80343A54ACED}"/>
              </a:ext>
            </a:extLst>
          </p:cNvPr>
          <p:cNvSpPr txBox="1"/>
          <p:nvPr/>
        </p:nvSpPr>
        <p:spPr>
          <a:xfrm>
            <a:off x="6101312" y="3005567"/>
            <a:ext cx="5551972" cy="954107"/>
          </a:xfrm>
          <a:prstGeom prst="rect">
            <a:avLst/>
          </a:prstGeom>
          <a:noFill/>
        </p:spPr>
        <p:txBody>
          <a:bodyPr wrap="square" rtlCol="0">
            <a:spAutoFit/>
          </a:bodyPr>
          <a:lstStyle/>
          <a:p>
            <a:r>
              <a:rPr lang="en-US" sz="2800" dirty="0"/>
              <a:t>Value of AUC-PRC is less sensitive to the case of unbalanced classes</a:t>
            </a:r>
            <a:endParaRPr lang="ru-RU" sz="2800" dirty="0"/>
          </a:p>
        </p:txBody>
      </p:sp>
      <p:pic>
        <p:nvPicPr>
          <p:cNvPr id="5" name="Рисунок 4">
            <a:extLst>
              <a:ext uri="{FF2B5EF4-FFF2-40B4-BE49-F238E27FC236}">
                <a16:creationId xmlns:a16="http://schemas.microsoft.com/office/drawing/2014/main" id="{961A1F4A-D372-BDD7-3B20-EDD48179A9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4306196"/>
            <a:ext cx="2564218" cy="967785"/>
          </a:xfrm>
          <a:prstGeom prst="rect">
            <a:avLst/>
          </a:prstGeom>
        </p:spPr>
      </p:pic>
      <p:pic>
        <p:nvPicPr>
          <p:cNvPr id="10" name="Рисунок 9">
            <a:extLst>
              <a:ext uri="{FF2B5EF4-FFF2-40B4-BE49-F238E27FC236}">
                <a16:creationId xmlns:a16="http://schemas.microsoft.com/office/drawing/2014/main" id="{F75EB72D-96C3-3EB6-5414-BBB7545405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5612828"/>
            <a:ext cx="3752796" cy="1063438"/>
          </a:xfrm>
          <a:prstGeom prst="rect">
            <a:avLst/>
          </a:prstGeom>
        </p:spPr>
      </p:pic>
    </p:spTree>
    <p:extLst>
      <p:ext uri="{BB962C8B-B14F-4D97-AF65-F5344CB8AC3E}">
        <p14:creationId xmlns:p14="http://schemas.microsoft.com/office/powerpoint/2010/main" val="144477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90842B-0605-E828-C320-5E77EB6B53A0}"/>
              </a:ext>
            </a:extLst>
          </p:cNvPr>
          <p:cNvSpPr>
            <a:spLocks noGrp="1"/>
          </p:cNvSpPr>
          <p:nvPr>
            <p:ph type="title"/>
          </p:nvPr>
        </p:nvSpPr>
        <p:spPr/>
        <p:txBody>
          <a:bodyPr/>
          <a:lstStyle/>
          <a:p>
            <a:r>
              <a:rPr lang="en-US" dirty="0"/>
              <a:t>Conditional probability</a:t>
            </a:r>
            <a:endParaRPr lang="ru-RU" dirty="0"/>
          </a:p>
        </p:txBody>
      </p:sp>
      <p:pic>
        <p:nvPicPr>
          <p:cNvPr id="9" name="Рисунок 8">
            <a:extLst>
              <a:ext uri="{FF2B5EF4-FFF2-40B4-BE49-F238E27FC236}">
                <a16:creationId xmlns:a16="http://schemas.microsoft.com/office/drawing/2014/main" id="{E576005D-E9C5-42F0-A95D-C740887ED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33" y="2726075"/>
            <a:ext cx="2407915" cy="878359"/>
          </a:xfrm>
          <a:prstGeom prst="rect">
            <a:avLst/>
          </a:prstGeom>
        </p:spPr>
      </p:pic>
      <p:sp>
        <p:nvSpPr>
          <p:cNvPr id="10" name="TextBox 9">
            <a:extLst>
              <a:ext uri="{FF2B5EF4-FFF2-40B4-BE49-F238E27FC236}">
                <a16:creationId xmlns:a16="http://schemas.microsoft.com/office/drawing/2014/main" id="{04EBE9D7-70B6-DB76-06D4-573E811B3CC6}"/>
              </a:ext>
            </a:extLst>
          </p:cNvPr>
          <p:cNvSpPr txBox="1"/>
          <p:nvPr/>
        </p:nvSpPr>
        <p:spPr>
          <a:xfrm>
            <a:off x="806305" y="1593934"/>
            <a:ext cx="9358424" cy="954107"/>
          </a:xfrm>
          <a:prstGeom prst="rect">
            <a:avLst/>
          </a:prstGeom>
          <a:noFill/>
        </p:spPr>
        <p:txBody>
          <a:bodyPr wrap="square" rtlCol="0">
            <a:spAutoFit/>
          </a:bodyPr>
          <a:lstStyle/>
          <a:p>
            <a:r>
              <a:rPr lang="en-US" sz="2800" dirty="0"/>
              <a:t>In ML we’re interested in predicting one variable given another one. Hence conditional probability is useful:</a:t>
            </a:r>
            <a:endParaRPr lang="ru-RU" sz="2800" dirty="0"/>
          </a:p>
        </p:txBody>
      </p:sp>
      <p:pic>
        <p:nvPicPr>
          <p:cNvPr id="12" name="Рисунок 11">
            <a:extLst>
              <a:ext uri="{FF2B5EF4-FFF2-40B4-BE49-F238E27FC236}">
                <a16:creationId xmlns:a16="http://schemas.microsoft.com/office/drawing/2014/main" id="{BADC2C05-89FE-865F-A604-7CA3CE085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896" y="3916960"/>
            <a:ext cx="2883196" cy="499977"/>
          </a:xfrm>
          <a:prstGeom prst="rect">
            <a:avLst/>
          </a:prstGeom>
        </p:spPr>
      </p:pic>
      <p:pic>
        <p:nvPicPr>
          <p:cNvPr id="14" name="Рисунок 13">
            <a:extLst>
              <a:ext uri="{FF2B5EF4-FFF2-40B4-BE49-F238E27FC236}">
                <a16:creationId xmlns:a16="http://schemas.microsoft.com/office/drawing/2014/main" id="{E401274C-2F3A-70C8-5486-F6875381D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068" y="5301129"/>
            <a:ext cx="5141986" cy="876387"/>
          </a:xfrm>
          <a:prstGeom prst="rect">
            <a:avLst/>
          </a:prstGeom>
        </p:spPr>
      </p:pic>
      <p:sp>
        <p:nvSpPr>
          <p:cNvPr id="19" name="TextBox 18">
            <a:extLst>
              <a:ext uri="{FF2B5EF4-FFF2-40B4-BE49-F238E27FC236}">
                <a16:creationId xmlns:a16="http://schemas.microsoft.com/office/drawing/2014/main" id="{D27DCAFD-E495-D7B5-7572-2F2BC1D8B953}"/>
              </a:ext>
            </a:extLst>
          </p:cNvPr>
          <p:cNvSpPr txBox="1"/>
          <p:nvPr/>
        </p:nvSpPr>
        <p:spPr>
          <a:xfrm>
            <a:off x="827567" y="3872451"/>
            <a:ext cx="9358424" cy="523220"/>
          </a:xfrm>
          <a:prstGeom prst="rect">
            <a:avLst/>
          </a:prstGeom>
          <a:noFill/>
        </p:spPr>
        <p:txBody>
          <a:bodyPr wrap="square" rtlCol="0">
            <a:spAutoFit/>
          </a:bodyPr>
          <a:lstStyle/>
          <a:p>
            <a:r>
              <a:rPr lang="en-US" sz="2800" dirty="0"/>
              <a:t>Variables     and     are called independent if</a:t>
            </a:r>
            <a:endParaRPr lang="ru-RU" sz="2800" dirty="0"/>
          </a:p>
        </p:txBody>
      </p:sp>
      <p:pic>
        <p:nvPicPr>
          <p:cNvPr id="18" name="Рисунок 17">
            <a:extLst>
              <a:ext uri="{FF2B5EF4-FFF2-40B4-BE49-F238E27FC236}">
                <a16:creationId xmlns:a16="http://schemas.microsoft.com/office/drawing/2014/main" id="{C7245402-B5C9-7EA5-C7B4-3D48786F3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39" y="3984467"/>
            <a:ext cx="284795" cy="390577"/>
          </a:xfrm>
          <a:prstGeom prst="rect">
            <a:avLst/>
          </a:prstGeom>
        </p:spPr>
      </p:pic>
      <p:pic>
        <p:nvPicPr>
          <p:cNvPr id="16" name="Рисунок 15">
            <a:extLst>
              <a:ext uri="{FF2B5EF4-FFF2-40B4-BE49-F238E27FC236}">
                <a16:creationId xmlns:a16="http://schemas.microsoft.com/office/drawing/2014/main" id="{60CC0145-8C43-8388-0F13-652C172E0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209" y="4007804"/>
            <a:ext cx="308130" cy="308130"/>
          </a:xfrm>
          <a:prstGeom prst="rect">
            <a:avLst/>
          </a:prstGeom>
        </p:spPr>
      </p:pic>
      <p:sp>
        <p:nvSpPr>
          <p:cNvPr id="20" name="TextBox 19">
            <a:extLst>
              <a:ext uri="{FF2B5EF4-FFF2-40B4-BE49-F238E27FC236}">
                <a16:creationId xmlns:a16="http://schemas.microsoft.com/office/drawing/2014/main" id="{AC2ACA4B-CC1F-D1B7-516F-EE4A7453A615}"/>
              </a:ext>
            </a:extLst>
          </p:cNvPr>
          <p:cNvSpPr txBox="1"/>
          <p:nvPr/>
        </p:nvSpPr>
        <p:spPr>
          <a:xfrm>
            <a:off x="841826" y="4645270"/>
            <a:ext cx="4400023" cy="523220"/>
          </a:xfrm>
          <a:prstGeom prst="rect">
            <a:avLst/>
          </a:prstGeom>
          <a:noFill/>
        </p:spPr>
        <p:txBody>
          <a:bodyPr wrap="square" rtlCol="0">
            <a:spAutoFit/>
          </a:bodyPr>
          <a:lstStyle/>
          <a:p>
            <a:r>
              <a:rPr lang="en-US" sz="2800" dirty="0"/>
              <a:t>For independent variables:</a:t>
            </a:r>
            <a:endParaRPr lang="ru-RU" sz="2800" dirty="0"/>
          </a:p>
        </p:txBody>
      </p:sp>
    </p:spTree>
    <p:extLst>
      <p:ext uri="{BB962C8B-B14F-4D97-AF65-F5344CB8AC3E}">
        <p14:creationId xmlns:p14="http://schemas.microsoft.com/office/powerpoint/2010/main" val="86433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8E016-8AEF-70BE-553D-797BABFAEB8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ABF3BD-7231-EA64-39F3-45B481BE1C3E}"/>
              </a:ext>
            </a:extLst>
          </p:cNvPr>
          <p:cNvSpPr>
            <a:spLocks noGrp="1"/>
          </p:cNvSpPr>
          <p:nvPr>
            <p:ph type="title"/>
          </p:nvPr>
        </p:nvSpPr>
        <p:spPr/>
        <p:txBody>
          <a:bodyPr/>
          <a:lstStyle/>
          <a:p>
            <a:r>
              <a:rPr lang="en-US" dirty="0"/>
              <a:t>Conditional probability</a:t>
            </a:r>
            <a:endParaRPr lang="ru-RU" dirty="0"/>
          </a:p>
        </p:txBody>
      </p:sp>
      <p:pic>
        <p:nvPicPr>
          <p:cNvPr id="5" name="Рисунок 4">
            <a:extLst>
              <a:ext uri="{FF2B5EF4-FFF2-40B4-BE49-F238E27FC236}">
                <a16:creationId xmlns:a16="http://schemas.microsoft.com/office/drawing/2014/main" id="{A0772A77-DA83-7D37-230A-5EAF5D823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347" y="2581978"/>
            <a:ext cx="4640274" cy="3338089"/>
          </a:xfrm>
          <a:prstGeom prst="rect">
            <a:avLst/>
          </a:prstGeom>
        </p:spPr>
      </p:pic>
      <p:pic>
        <p:nvPicPr>
          <p:cNvPr id="7" name="Рисунок 6">
            <a:extLst>
              <a:ext uri="{FF2B5EF4-FFF2-40B4-BE49-F238E27FC236}">
                <a16:creationId xmlns:a16="http://schemas.microsoft.com/office/drawing/2014/main" id="{DEB6E3EA-E04A-128F-2050-80E5FE981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57" y="2515290"/>
            <a:ext cx="4640274" cy="3294869"/>
          </a:xfrm>
          <a:prstGeom prst="rect">
            <a:avLst/>
          </a:prstGeom>
        </p:spPr>
      </p:pic>
      <p:sp>
        <p:nvSpPr>
          <p:cNvPr id="10" name="TextBox 9">
            <a:extLst>
              <a:ext uri="{FF2B5EF4-FFF2-40B4-BE49-F238E27FC236}">
                <a16:creationId xmlns:a16="http://schemas.microsoft.com/office/drawing/2014/main" id="{CD6764DA-337B-0741-04F9-D836B91F6720}"/>
              </a:ext>
            </a:extLst>
          </p:cNvPr>
          <p:cNvSpPr txBox="1"/>
          <p:nvPr/>
        </p:nvSpPr>
        <p:spPr>
          <a:xfrm>
            <a:off x="6941290" y="1822010"/>
            <a:ext cx="3478618" cy="523220"/>
          </a:xfrm>
          <a:prstGeom prst="rect">
            <a:avLst/>
          </a:prstGeom>
          <a:noFill/>
        </p:spPr>
        <p:txBody>
          <a:bodyPr wrap="square" rtlCol="0">
            <a:spAutoFit/>
          </a:bodyPr>
          <a:lstStyle/>
          <a:p>
            <a:r>
              <a:rPr lang="en-US" sz="2800" dirty="0"/>
              <a:t>Dependent variables</a:t>
            </a:r>
            <a:endParaRPr lang="ru-RU" sz="2800" dirty="0"/>
          </a:p>
        </p:txBody>
      </p:sp>
      <p:sp>
        <p:nvSpPr>
          <p:cNvPr id="3" name="TextBox 2">
            <a:extLst>
              <a:ext uri="{FF2B5EF4-FFF2-40B4-BE49-F238E27FC236}">
                <a16:creationId xmlns:a16="http://schemas.microsoft.com/office/drawing/2014/main" id="{62B7395A-EA7C-DF99-7F64-5288E7825F69}"/>
              </a:ext>
            </a:extLst>
          </p:cNvPr>
          <p:cNvSpPr txBox="1"/>
          <p:nvPr/>
        </p:nvSpPr>
        <p:spPr>
          <a:xfrm>
            <a:off x="1438053" y="1822010"/>
            <a:ext cx="3478618" cy="523220"/>
          </a:xfrm>
          <a:prstGeom prst="rect">
            <a:avLst/>
          </a:prstGeom>
          <a:noFill/>
        </p:spPr>
        <p:txBody>
          <a:bodyPr wrap="square" rtlCol="0">
            <a:spAutoFit/>
          </a:bodyPr>
          <a:lstStyle/>
          <a:p>
            <a:r>
              <a:rPr lang="en-US" sz="2800" dirty="0"/>
              <a:t>Independent variables</a:t>
            </a:r>
            <a:endParaRPr lang="ru-RU" sz="2800" dirty="0"/>
          </a:p>
        </p:txBody>
      </p:sp>
    </p:spTree>
    <p:extLst>
      <p:ext uri="{BB962C8B-B14F-4D97-AF65-F5344CB8AC3E}">
        <p14:creationId xmlns:p14="http://schemas.microsoft.com/office/powerpoint/2010/main" val="312144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AD57D2-EA42-AA87-7DA1-6DE727E6BD2F}"/>
              </a:ext>
            </a:extLst>
          </p:cNvPr>
          <p:cNvSpPr>
            <a:spLocks noGrp="1"/>
          </p:cNvSpPr>
          <p:nvPr>
            <p:ph type="title"/>
          </p:nvPr>
        </p:nvSpPr>
        <p:spPr/>
        <p:txBody>
          <a:bodyPr/>
          <a:lstStyle/>
          <a:p>
            <a:r>
              <a:rPr lang="en-US" dirty="0"/>
              <a:t>Operations with probabilities</a:t>
            </a:r>
            <a:endParaRPr lang="ru-RU" dirty="0"/>
          </a:p>
        </p:txBody>
      </p:sp>
      <p:sp>
        <p:nvSpPr>
          <p:cNvPr id="4" name="TextBox 3">
            <a:extLst>
              <a:ext uri="{FF2B5EF4-FFF2-40B4-BE49-F238E27FC236}">
                <a16:creationId xmlns:a16="http://schemas.microsoft.com/office/drawing/2014/main" id="{C9F9C5EF-F618-B7DF-F3AE-32901B18D37D}"/>
              </a:ext>
            </a:extLst>
          </p:cNvPr>
          <p:cNvSpPr txBox="1"/>
          <p:nvPr/>
        </p:nvSpPr>
        <p:spPr>
          <a:xfrm>
            <a:off x="838200" y="1563094"/>
            <a:ext cx="7588989" cy="523220"/>
          </a:xfrm>
          <a:prstGeom prst="rect">
            <a:avLst/>
          </a:prstGeom>
          <a:noFill/>
        </p:spPr>
        <p:txBody>
          <a:bodyPr wrap="square" rtlCol="0">
            <a:spAutoFit/>
          </a:bodyPr>
          <a:lstStyle/>
          <a:p>
            <a:r>
              <a:rPr lang="en-US" sz="2800" dirty="0"/>
              <a:t>Two basic operations: sum rule and product rule</a:t>
            </a:r>
            <a:endParaRPr lang="ru-RU" sz="2800" dirty="0"/>
          </a:p>
        </p:txBody>
      </p:sp>
      <p:sp>
        <p:nvSpPr>
          <p:cNvPr id="5" name="TextBox 4">
            <a:extLst>
              <a:ext uri="{FF2B5EF4-FFF2-40B4-BE49-F238E27FC236}">
                <a16:creationId xmlns:a16="http://schemas.microsoft.com/office/drawing/2014/main" id="{179A81F6-811F-1516-68DA-012E811FFCCC}"/>
              </a:ext>
            </a:extLst>
          </p:cNvPr>
          <p:cNvSpPr txBox="1"/>
          <p:nvPr/>
        </p:nvSpPr>
        <p:spPr>
          <a:xfrm>
            <a:off x="838200" y="2342998"/>
            <a:ext cx="1596656" cy="523220"/>
          </a:xfrm>
          <a:prstGeom prst="rect">
            <a:avLst/>
          </a:prstGeom>
          <a:noFill/>
        </p:spPr>
        <p:txBody>
          <a:bodyPr wrap="square" rtlCol="0">
            <a:spAutoFit/>
          </a:bodyPr>
          <a:lstStyle/>
          <a:p>
            <a:r>
              <a:rPr lang="en-US" sz="2800" dirty="0"/>
              <a:t>Sum rule:</a:t>
            </a:r>
            <a:endParaRPr lang="ru-RU" sz="2800" dirty="0"/>
          </a:p>
        </p:txBody>
      </p:sp>
      <p:sp>
        <p:nvSpPr>
          <p:cNvPr id="6" name="TextBox 5">
            <a:extLst>
              <a:ext uri="{FF2B5EF4-FFF2-40B4-BE49-F238E27FC236}">
                <a16:creationId xmlns:a16="http://schemas.microsoft.com/office/drawing/2014/main" id="{3D11EC4D-0A20-8714-5EC8-9050527CA8A7}"/>
              </a:ext>
            </a:extLst>
          </p:cNvPr>
          <p:cNvSpPr txBox="1"/>
          <p:nvPr/>
        </p:nvSpPr>
        <p:spPr>
          <a:xfrm>
            <a:off x="838200" y="3124794"/>
            <a:ext cx="3478618" cy="523220"/>
          </a:xfrm>
          <a:prstGeom prst="rect">
            <a:avLst/>
          </a:prstGeom>
          <a:noFill/>
        </p:spPr>
        <p:txBody>
          <a:bodyPr wrap="square" rtlCol="0">
            <a:spAutoFit/>
          </a:bodyPr>
          <a:lstStyle/>
          <a:p>
            <a:r>
              <a:rPr lang="en-US" sz="2800" dirty="0"/>
              <a:t>Product rule:</a:t>
            </a:r>
            <a:endParaRPr lang="ru-RU" sz="2800" dirty="0"/>
          </a:p>
        </p:txBody>
      </p:sp>
      <p:pic>
        <p:nvPicPr>
          <p:cNvPr id="8" name="Рисунок 7">
            <a:extLst>
              <a:ext uri="{FF2B5EF4-FFF2-40B4-BE49-F238E27FC236}">
                <a16:creationId xmlns:a16="http://schemas.microsoft.com/office/drawing/2014/main" id="{EE7D5C91-BEAE-8D9B-A3BD-CDDF42DE6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97" y="2200107"/>
            <a:ext cx="2950251" cy="899274"/>
          </a:xfrm>
          <a:prstGeom prst="rect">
            <a:avLst/>
          </a:prstGeom>
        </p:spPr>
      </p:pic>
      <p:pic>
        <p:nvPicPr>
          <p:cNvPr id="10" name="Рисунок 9">
            <a:extLst>
              <a:ext uri="{FF2B5EF4-FFF2-40B4-BE49-F238E27FC236}">
                <a16:creationId xmlns:a16="http://schemas.microsoft.com/office/drawing/2014/main" id="{774533B8-2B69-96FE-1351-8371B6646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009" y="3210908"/>
            <a:ext cx="5125727" cy="426473"/>
          </a:xfrm>
          <a:prstGeom prst="rect">
            <a:avLst/>
          </a:prstGeom>
        </p:spPr>
      </p:pic>
      <p:pic>
        <p:nvPicPr>
          <p:cNvPr id="14" name="Рисунок 13">
            <a:extLst>
              <a:ext uri="{FF2B5EF4-FFF2-40B4-BE49-F238E27FC236}">
                <a16:creationId xmlns:a16="http://schemas.microsoft.com/office/drawing/2014/main" id="{BDACDFFB-7036-4A20-1033-BC0EAE7DE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292" y="5102223"/>
            <a:ext cx="1541415" cy="450946"/>
          </a:xfrm>
          <a:prstGeom prst="rect">
            <a:avLst/>
          </a:prstGeom>
        </p:spPr>
      </p:pic>
      <p:sp>
        <p:nvSpPr>
          <p:cNvPr id="15" name="TextBox 14">
            <a:extLst>
              <a:ext uri="{FF2B5EF4-FFF2-40B4-BE49-F238E27FC236}">
                <a16:creationId xmlns:a16="http://schemas.microsoft.com/office/drawing/2014/main" id="{2384A02E-BF7C-9EB2-75AC-9A157B487801}"/>
              </a:ext>
            </a:extLst>
          </p:cNvPr>
          <p:cNvSpPr txBox="1"/>
          <p:nvPr/>
        </p:nvSpPr>
        <p:spPr>
          <a:xfrm>
            <a:off x="838200" y="3820801"/>
            <a:ext cx="10985205" cy="954107"/>
          </a:xfrm>
          <a:prstGeom prst="rect">
            <a:avLst/>
          </a:prstGeom>
          <a:noFill/>
        </p:spPr>
        <p:txBody>
          <a:bodyPr wrap="square" rtlCol="0">
            <a:spAutoFit/>
          </a:bodyPr>
          <a:lstStyle/>
          <a:p>
            <a:r>
              <a:rPr lang="en-US" sz="2800" dirty="0"/>
              <a:t>These two rules are enough to get from joint distribution to arbitrary marginal or conditional on subset of variables</a:t>
            </a:r>
            <a:endParaRPr lang="ru-RU" sz="2800" dirty="0"/>
          </a:p>
        </p:txBody>
      </p:sp>
      <p:sp>
        <p:nvSpPr>
          <p:cNvPr id="16" name="TextBox 15">
            <a:extLst>
              <a:ext uri="{FF2B5EF4-FFF2-40B4-BE49-F238E27FC236}">
                <a16:creationId xmlns:a16="http://schemas.microsoft.com/office/drawing/2014/main" id="{37CEBC61-24C2-66DE-E78B-E8308BE0E81B}"/>
              </a:ext>
            </a:extLst>
          </p:cNvPr>
          <p:cNvSpPr txBox="1"/>
          <p:nvPr/>
        </p:nvSpPr>
        <p:spPr>
          <a:xfrm>
            <a:off x="838201" y="5034480"/>
            <a:ext cx="5913474" cy="523220"/>
          </a:xfrm>
          <a:prstGeom prst="rect">
            <a:avLst/>
          </a:prstGeom>
          <a:noFill/>
        </p:spPr>
        <p:txBody>
          <a:bodyPr wrap="square" rtlCol="0">
            <a:spAutoFit/>
          </a:bodyPr>
          <a:lstStyle/>
          <a:p>
            <a:r>
              <a:rPr lang="en-US" sz="2800" dirty="0"/>
              <a:t>Example: given                     find</a:t>
            </a:r>
            <a:endParaRPr lang="ru-RU" sz="2800" dirty="0"/>
          </a:p>
        </p:txBody>
      </p:sp>
      <p:pic>
        <p:nvPicPr>
          <p:cNvPr id="18" name="Рисунок 17">
            <a:extLst>
              <a:ext uri="{FF2B5EF4-FFF2-40B4-BE49-F238E27FC236}">
                <a16:creationId xmlns:a16="http://schemas.microsoft.com/office/drawing/2014/main" id="{16456912-24EB-FAE0-92CF-7E5D34D0E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928" y="5100022"/>
            <a:ext cx="1027151" cy="450945"/>
          </a:xfrm>
          <a:prstGeom prst="rect">
            <a:avLst/>
          </a:prstGeom>
        </p:spPr>
      </p:pic>
      <p:pic>
        <p:nvPicPr>
          <p:cNvPr id="20" name="Рисунок 19">
            <a:extLst>
              <a:ext uri="{FF2B5EF4-FFF2-40B4-BE49-F238E27FC236}">
                <a16:creationId xmlns:a16="http://schemas.microsoft.com/office/drawing/2014/main" id="{738D075A-CA91-D65D-3361-CFC1E5BD88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8842" y="5710945"/>
            <a:ext cx="9611404" cy="900825"/>
          </a:xfrm>
          <a:prstGeom prst="rect">
            <a:avLst/>
          </a:prstGeom>
        </p:spPr>
      </p:pic>
    </p:spTree>
    <p:extLst>
      <p:ext uri="{BB962C8B-B14F-4D97-AF65-F5344CB8AC3E}">
        <p14:creationId xmlns:p14="http://schemas.microsoft.com/office/powerpoint/2010/main" val="26767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6EC229-8F81-1FC8-13C7-FCD768C2E3EC}"/>
              </a:ext>
            </a:extLst>
          </p:cNvPr>
          <p:cNvSpPr>
            <a:spLocks noGrp="1"/>
          </p:cNvSpPr>
          <p:nvPr>
            <p:ph type="title"/>
          </p:nvPr>
        </p:nvSpPr>
        <p:spPr/>
        <p:txBody>
          <a:bodyPr/>
          <a:lstStyle/>
          <a:p>
            <a:r>
              <a:rPr lang="en-US" dirty="0"/>
              <a:t>Distribution parameters estimation</a:t>
            </a:r>
            <a:endParaRPr lang="ru-RU" dirty="0"/>
          </a:p>
        </p:txBody>
      </p:sp>
      <p:pic>
        <p:nvPicPr>
          <p:cNvPr id="5" name="Рисунок 4">
            <a:extLst>
              <a:ext uri="{FF2B5EF4-FFF2-40B4-BE49-F238E27FC236}">
                <a16:creationId xmlns:a16="http://schemas.microsoft.com/office/drawing/2014/main" id="{97A2819E-1C25-B674-CAFD-597A53DD01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789" y="2378471"/>
            <a:ext cx="1810552" cy="1321681"/>
          </a:xfrm>
          <a:prstGeom prst="rect">
            <a:avLst/>
          </a:prstGeom>
        </p:spPr>
      </p:pic>
      <p:pic>
        <p:nvPicPr>
          <p:cNvPr id="7" name="Рисунок 6">
            <a:extLst>
              <a:ext uri="{FF2B5EF4-FFF2-40B4-BE49-F238E27FC236}">
                <a16:creationId xmlns:a16="http://schemas.microsoft.com/office/drawing/2014/main" id="{CEF456B8-EDF5-4112-9571-46E499047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657" y="2308675"/>
            <a:ext cx="1976167" cy="1474205"/>
          </a:xfrm>
          <a:prstGeom prst="rect">
            <a:avLst/>
          </a:prstGeom>
        </p:spPr>
      </p:pic>
      <p:pic>
        <p:nvPicPr>
          <p:cNvPr id="9" name="Рисунок 8">
            <a:extLst>
              <a:ext uri="{FF2B5EF4-FFF2-40B4-BE49-F238E27FC236}">
                <a16:creationId xmlns:a16="http://schemas.microsoft.com/office/drawing/2014/main" id="{AD067078-37CB-6779-23E6-18127B809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817" y="2320672"/>
            <a:ext cx="3588409" cy="618099"/>
          </a:xfrm>
          <a:prstGeom prst="rect">
            <a:avLst/>
          </a:prstGeom>
        </p:spPr>
      </p:pic>
      <p:sp>
        <p:nvSpPr>
          <p:cNvPr id="10" name="TextBox 9">
            <a:extLst>
              <a:ext uri="{FF2B5EF4-FFF2-40B4-BE49-F238E27FC236}">
                <a16:creationId xmlns:a16="http://schemas.microsoft.com/office/drawing/2014/main" id="{26B41497-BDC5-63AA-75F2-33ACC4E63E33}"/>
              </a:ext>
            </a:extLst>
          </p:cNvPr>
          <p:cNvSpPr txBox="1"/>
          <p:nvPr/>
        </p:nvSpPr>
        <p:spPr>
          <a:xfrm>
            <a:off x="838200" y="1563094"/>
            <a:ext cx="10602433" cy="523220"/>
          </a:xfrm>
          <a:prstGeom prst="rect">
            <a:avLst/>
          </a:prstGeom>
          <a:noFill/>
        </p:spPr>
        <p:txBody>
          <a:bodyPr wrap="square" rtlCol="0">
            <a:spAutoFit/>
          </a:bodyPr>
          <a:lstStyle/>
          <a:p>
            <a:r>
              <a:rPr lang="en-US" sz="2800" dirty="0"/>
              <a:t>Forward process: given probability distribution sample a set of points</a:t>
            </a:r>
            <a:endParaRPr lang="ru-RU" sz="2800" dirty="0"/>
          </a:p>
        </p:txBody>
      </p:sp>
      <p:sp>
        <p:nvSpPr>
          <p:cNvPr id="11" name="Стрелка: вправо 10">
            <a:extLst>
              <a:ext uri="{FF2B5EF4-FFF2-40B4-BE49-F238E27FC236}">
                <a16:creationId xmlns:a16="http://schemas.microsoft.com/office/drawing/2014/main" id="{537976ED-3A5C-0AB6-7E66-F4EF72ADA627}"/>
              </a:ext>
            </a:extLst>
          </p:cNvPr>
          <p:cNvSpPr/>
          <p:nvPr/>
        </p:nvSpPr>
        <p:spPr>
          <a:xfrm>
            <a:off x="3694895" y="2833251"/>
            <a:ext cx="685720" cy="313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5EFFAABE-D127-2A98-172D-DAB6E9F8B18C}"/>
              </a:ext>
            </a:extLst>
          </p:cNvPr>
          <p:cNvSpPr txBox="1"/>
          <p:nvPr/>
        </p:nvSpPr>
        <p:spPr>
          <a:xfrm>
            <a:off x="794783" y="3999706"/>
            <a:ext cx="10602433" cy="954107"/>
          </a:xfrm>
          <a:prstGeom prst="rect">
            <a:avLst/>
          </a:prstGeom>
          <a:noFill/>
        </p:spPr>
        <p:txBody>
          <a:bodyPr wrap="square" rtlCol="0">
            <a:spAutoFit/>
          </a:bodyPr>
          <a:lstStyle/>
          <a:p>
            <a:r>
              <a:rPr lang="en-US" sz="2800" dirty="0"/>
              <a:t>Backward (estimation) process: given a set of points (data) estimate distribution parameters</a:t>
            </a:r>
            <a:endParaRPr lang="ru-RU" sz="2800" dirty="0"/>
          </a:p>
        </p:txBody>
      </p:sp>
      <p:pic>
        <p:nvPicPr>
          <p:cNvPr id="13" name="Рисунок 12">
            <a:extLst>
              <a:ext uri="{FF2B5EF4-FFF2-40B4-BE49-F238E27FC236}">
                <a16:creationId xmlns:a16="http://schemas.microsoft.com/office/drawing/2014/main" id="{92D688A6-4977-BC0C-06D7-3A2EB0941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299" y="5192673"/>
            <a:ext cx="2087000" cy="1523485"/>
          </a:xfrm>
          <a:prstGeom prst="rect">
            <a:avLst/>
          </a:prstGeom>
        </p:spPr>
      </p:pic>
      <p:pic>
        <p:nvPicPr>
          <p:cNvPr id="14" name="Рисунок 13">
            <a:extLst>
              <a:ext uri="{FF2B5EF4-FFF2-40B4-BE49-F238E27FC236}">
                <a16:creationId xmlns:a16="http://schemas.microsoft.com/office/drawing/2014/main" id="{B7DBF234-9241-30CA-DCE1-7DBAAE236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9184" y="5241202"/>
            <a:ext cx="1910382" cy="1425130"/>
          </a:xfrm>
          <a:prstGeom prst="rect">
            <a:avLst/>
          </a:prstGeom>
        </p:spPr>
      </p:pic>
      <p:sp>
        <p:nvSpPr>
          <p:cNvPr id="15" name="Стрелка: вправо 14">
            <a:extLst>
              <a:ext uri="{FF2B5EF4-FFF2-40B4-BE49-F238E27FC236}">
                <a16:creationId xmlns:a16="http://schemas.microsoft.com/office/drawing/2014/main" id="{E89EE3CB-FB97-5E70-F88A-554C2E4D10C7}"/>
              </a:ext>
            </a:extLst>
          </p:cNvPr>
          <p:cNvSpPr/>
          <p:nvPr/>
        </p:nvSpPr>
        <p:spPr>
          <a:xfrm>
            <a:off x="5485222" y="5755909"/>
            <a:ext cx="685720" cy="313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a:extLst>
              <a:ext uri="{FF2B5EF4-FFF2-40B4-BE49-F238E27FC236}">
                <a16:creationId xmlns:a16="http://schemas.microsoft.com/office/drawing/2014/main" id="{5815EA3C-85F1-8688-AEA8-9E998F3CB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621" y="5226464"/>
            <a:ext cx="2031293" cy="472587"/>
          </a:xfrm>
          <a:prstGeom prst="rect">
            <a:avLst/>
          </a:prstGeom>
        </p:spPr>
      </p:pic>
      <p:sp>
        <p:nvSpPr>
          <p:cNvPr id="22" name="TextBox 21">
            <a:extLst>
              <a:ext uri="{FF2B5EF4-FFF2-40B4-BE49-F238E27FC236}">
                <a16:creationId xmlns:a16="http://schemas.microsoft.com/office/drawing/2014/main" id="{E4146D2A-CB9B-E9FD-FCD9-ED389BB2C029}"/>
              </a:ext>
            </a:extLst>
          </p:cNvPr>
          <p:cNvSpPr txBox="1"/>
          <p:nvPr/>
        </p:nvSpPr>
        <p:spPr>
          <a:xfrm>
            <a:off x="8770940" y="5098058"/>
            <a:ext cx="3039141" cy="954107"/>
          </a:xfrm>
          <a:prstGeom prst="rect">
            <a:avLst/>
          </a:prstGeom>
          <a:noFill/>
        </p:spPr>
        <p:txBody>
          <a:bodyPr wrap="square" rtlCol="0">
            <a:spAutoFit/>
          </a:bodyPr>
          <a:lstStyle/>
          <a:p>
            <a:r>
              <a:rPr lang="en-US" sz="2800" dirty="0"/>
              <a:t>Parameters      of the prob. model</a:t>
            </a:r>
            <a:endParaRPr lang="ru-RU" sz="2800" dirty="0"/>
          </a:p>
        </p:txBody>
      </p:sp>
      <p:pic>
        <p:nvPicPr>
          <p:cNvPr id="19" name="Рисунок 18">
            <a:extLst>
              <a:ext uri="{FF2B5EF4-FFF2-40B4-BE49-F238E27FC236}">
                <a16:creationId xmlns:a16="http://schemas.microsoft.com/office/drawing/2014/main" id="{506BB654-76D7-164F-D7E0-5A65A2AFE2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8850" y="5131109"/>
            <a:ext cx="332650" cy="434292"/>
          </a:xfrm>
          <a:prstGeom prst="rect">
            <a:avLst/>
          </a:prstGeom>
        </p:spPr>
      </p:pic>
      <p:pic>
        <p:nvPicPr>
          <p:cNvPr id="21" name="Рисунок 20">
            <a:extLst>
              <a:ext uri="{FF2B5EF4-FFF2-40B4-BE49-F238E27FC236}">
                <a16:creationId xmlns:a16="http://schemas.microsoft.com/office/drawing/2014/main" id="{0444905C-E408-958B-BF52-497FD1850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8049" y="6069881"/>
            <a:ext cx="1039966" cy="546422"/>
          </a:xfrm>
          <a:prstGeom prst="rect">
            <a:avLst/>
          </a:prstGeom>
        </p:spPr>
      </p:pic>
    </p:spTree>
    <p:extLst>
      <p:ext uri="{BB962C8B-B14F-4D97-AF65-F5344CB8AC3E}">
        <p14:creationId xmlns:p14="http://schemas.microsoft.com/office/powerpoint/2010/main" val="112926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B54C10-B16B-2ACF-E1E3-C093CBC920D0}"/>
              </a:ext>
            </a:extLst>
          </p:cNvPr>
          <p:cNvSpPr>
            <a:spLocks noGrp="1"/>
          </p:cNvSpPr>
          <p:nvPr>
            <p:ph type="title"/>
          </p:nvPr>
        </p:nvSpPr>
        <p:spPr/>
        <p:txBody>
          <a:bodyPr/>
          <a:lstStyle/>
          <a:p>
            <a:r>
              <a:rPr lang="en-US" dirty="0"/>
              <a:t>Maximum likelihood estimation</a:t>
            </a:r>
            <a:endParaRPr lang="ru-RU" dirty="0"/>
          </a:p>
        </p:txBody>
      </p:sp>
      <p:pic>
        <p:nvPicPr>
          <p:cNvPr id="5" name="Рисунок 4">
            <a:extLst>
              <a:ext uri="{FF2B5EF4-FFF2-40B4-BE49-F238E27FC236}">
                <a16:creationId xmlns:a16="http://schemas.microsoft.com/office/drawing/2014/main" id="{213981B5-9920-F299-456A-06C2E9654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710" y="2578458"/>
            <a:ext cx="3421412" cy="444126"/>
          </a:xfrm>
          <a:prstGeom prst="rect">
            <a:avLst/>
          </a:prstGeom>
        </p:spPr>
      </p:pic>
      <p:sp>
        <p:nvSpPr>
          <p:cNvPr id="6" name="TextBox 5">
            <a:extLst>
              <a:ext uri="{FF2B5EF4-FFF2-40B4-BE49-F238E27FC236}">
                <a16:creationId xmlns:a16="http://schemas.microsoft.com/office/drawing/2014/main" id="{49AE1E6C-EF96-7BB6-BD54-FB1B0DBA48F9}"/>
              </a:ext>
            </a:extLst>
          </p:cNvPr>
          <p:cNvSpPr txBox="1"/>
          <p:nvPr/>
        </p:nvSpPr>
        <p:spPr>
          <a:xfrm>
            <a:off x="838200" y="1474958"/>
            <a:ext cx="10602433" cy="954107"/>
          </a:xfrm>
          <a:prstGeom prst="rect">
            <a:avLst/>
          </a:prstGeom>
          <a:noFill/>
        </p:spPr>
        <p:txBody>
          <a:bodyPr wrap="square" rtlCol="0">
            <a:spAutoFit/>
          </a:bodyPr>
          <a:lstStyle/>
          <a:p>
            <a:r>
              <a:rPr lang="en-US" sz="2800" dirty="0"/>
              <a:t>Suppose we have a set of points independently sampled from some parametric family of distributions</a:t>
            </a:r>
            <a:endParaRPr lang="ru-RU" sz="2800" dirty="0"/>
          </a:p>
        </p:txBody>
      </p:sp>
      <p:sp>
        <p:nvSpPr>
          <p:cNvPr id="7" name="TextBox 6">
            <a:extLst>
              <a:ext uri="{FF2B5EF4-FFF2-40B4-BE49-F238E27FC236}">
                <a16:creationId xmlns:a16="http://schemas.microsoft.com/office/drawing/2014/main" id="{C6A53BEC-457A-9172-23D9-1E8A42011B1A}"/>
              </a:ext>
            </a:extLst>
          </p:cNvPr>
          <p:cNvSpPr txBox="1"/>
          <p:nvPr/>
        </p:nvSpPr>
        <p:spPr>
          <a:xfrm>
            <a:off x="838200" y="3127946"/>
            <a:ext cx="4306677" cy="523220"/>
          </a:xfrm>
          <a:prstGeom prst="rect">
            <a:avLst/>
          </a:prstGeom>
          <a:noFill/>
        </p:spPr>
        <p:txBody>
          <a:bodyPr wrap="square" rtlCol="0">
            <a:spAutoFit/>
          </a:bodyPr>
          <a:lstStyle/>
          <a:p>
            <a:r>
              <a:rPr lang="en-US" sz="2800" dirty="0"/>
              <a:t>Goal: estimate parameters </a:t>
            </a:r>
            <a:endParaRPr lang="ru-RU" sz="2800" dirty="0"/>
          </a:p>
        </p:txBody>
      </p:sp>
      <p:pic>
        <p:nvPicPr>
          <p:cNvPr id="8" name="Рисунок 7">
            <a:extLst>
              <a:ext uri="{FF2B5EF4-FFF2-40B4-BE49-F238E27FC236}">
                <a16:creationId xmlns:a16="http://schemas.microsoft.com/office/drawing/2014/main" id="{F5E797CD-5D47-6A04-A89F-407C7FC81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335" y="3167998"/>
            <a:ext cx="332650" cy="434292"/>
          </a:xfrm>
          <a:prstGeom prst="rect">
            <a:avLst/>
          </a:prstGeom>
        </p:spPr>
      </p:pic>
      <p:sp>
        <p:nvSpPr>
          <p:cNvPr id="9" name="TextBox 8">
            <a:extLst>
              <a:ext uri="{FF2B5EF4-FFF2-40B4-BE49-F238E27FC236}">
                <a16:creationId xmlns:a16="http://schemas.microsoft.com/office/drawing/2014/main" id="{F69CBD2D-1FB7-D59F-4A33-FB1B4AA8C99A}"/>
              </a:ext>
            </a:extLst>
          </p:cNvPr>
          <p:cNvSpPr txBox="1"/>
          <p:nvPr/>
        </p:nvSpPr>
        <p:spPr>
          <a:xfrm>
            <a:off x="838201" y="3787567"/>
            <a:ext cx="5257800" cy="523220"/>
          </a:xfrm>
          <a:prstGeom prst="rect">
            <a:avLst/>
          </a:prstGeom>
          <a:noFill/>
        </p:spPr>
        <p:txBody>
          <a:bodyPr wrap="square" rtlCol="0">
            <a:spAutoFit/>
          </a:bodyPr>
          <a:lstStyle/>
          <a:p>
            <a:r>
              <a:rPr lang="en-US" sz="2800" dirty="0"/>
              <a:t>Maximum likelihood estimation:</a:t>
            </a:r>
            <a:endParaRPr lang="ru-RU" sz="2800" dirty="0"/>
          </a:p>
        </p:txBody>
      </p:sp>
      <p:pic>
        <p:nvPicPr>
          <p:cNvPr id="11" name="Рисунок 10">
            <a:extLst>
              <a:ext uri="{FF2B5EF4-FFF2-40B4-BE49-F238E27FC236}">
                <a16:creationId xmlns:a16="http://schemas.microsoft.com/office/drawing/2014/main" id="{5036C539-C11A-0974-046F-BDE402330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2214" y="3593983"/>
            <a:ext cx="5666388" cy="1034593"/>
          </a:xfrm>
          <a:prstGeom prst="rect">
            <a:avLst/>
          </a:prstGeom>
        </p:spPr>
      </p:pic>
      <p:sp>
        <p:nvSpPr>
          <p:cNvPr id="12" name="TextBox 11">
            <a:extLst>
              <a:ext uri="{FF2B5EF4-FFF2-40B4-BE49-F238E27FC236}">
                <a16:creationId xmlns:a16="http://schemas.microsoft.com/office/drawing/2014/main" id="{7199D979-A554-2438-7223-B4A3BF44CD5E}"/>
              </a:ext>
            </a:extLst>
          </p:cNvPr>
          <p:cNvSpPr txBox="1"/>
          <p:nvPr/>
        </p:nvSpPr>
        <p:spPr>
          <a:xfrm>
            <a:off x="828412" y="4499389"/>
            <a:ext cx="2190210" cy="523220"/>
          </a:xfrm>
          <a:prstGeom prst="rect">
            <a:avLst/>
          </a:prstGeom>
          <a:noFill/>
        </p:spPr>
        <p:txBody>
          <a:bodyPr wrap="square" rtlCol="0">
            <a:spAutoFit/>
          </a:bodyPr>
          <a:lstStyle/>
          <a:p>
            <a:r>
              <a:rPr lang="en-US" sz="2800" dirty="0"/>
              <a:t>Terminology:</a:t>
            </a:r>
            <a:endParaRPr lang="ru-RU" sz="2800" dirty="0"/>
          </a:p>
        </p:txBody>
      </p:sp>
      <p:pic>
        <p:nvPicPr>
          <p:cNvPr id="16" name="Рисунок 15">
            <a:extLst>
              <a:ext uri="{FF2B5EF4-FFF2-40B4-BE49-F238E27FC236}">
                <a16:creationId xmlns:a16="http://schemas.microsoft.com/office/drawing/2014/main" id="{9A240EA4-2360-788C-4988-CED3E20F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504" y="5153827"/>
            <a:ext cx="3226520" cy="523220"/>
          </a:xfrm>
          <a:prstGeom prst="rect">
            <a:avLst/>
          </a:prstGeom>
        </p:spPr>
      </p:pic>
      <p:pic>
        <p:nvPicPr>
          <p:cNvPr id="18" name="Рисунок 17">
            <a:extLst>
              <a:ext uri="{FF2B5EF4-FFF2-40B4-BE49-F238E27FC236}">
                <a16:creationId xmlns:a16="http://schemas.microsoft.com/office/drawing/2014/main" id="{0F356D1C-17F7-B3FE-F604-53A69041D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622" y="4507400"/>
            <a:ext cx="2576459" cy="523220"/>
          </a:xfrm>
          <a:prstGeom prst="rect">
            <a:avLst/>
          </a:prstGeom>
        </p:spPr>
      </p:pic>
      <p:sp>
        <p:nvSpPr>
          <p:cNvPr id="19" name="TextBox 18">
            <a:extLst>
              <a:ext uri="{FF2B5EF4-FFF2-40B4-BE49-F238E27FC236}">
                <a16:creationId xmlns:a16="http://schemas.microsoft.com/office/drawing/2014/main" id="{4982C549-3AFC-C3F7-2E9B-B4B43D93CB5E}"/>
              </a:ext>
            </a:extLst>
          </p:cNvPr>
          <p:cNvSpPr txBox="1"/>
          <p:nvPr/>
        </p:nvSpPr>
        <p:spPr>
          <a:xfrm>
            <a:off x="5665306" y="4507987"/>
            <a:ext cx="6321046" cy="523220"/>
          </a:xfrm>
          <a:prstGeom prst="rect">
            <a:avLst/>
          </a:prstGeom>
          <a:noFill/>
        </p:spPr>
        <p:txBody>
          <a:bodyPr wrap="square" rtlCol="0">
            <a:spAutoFit/>
          </a:bodyPr>
          <a:lstStyle/>
          <a:p>
            <a:r>
              <a:rPr lang="en-US" sz="2800" dirty="0"/>
              <a:t>- as a function of x joint prob. distribution</a:t>
            </a:r>
            <a:endParaRPr lang="ru-RU" sz="2800" dirty="0"/>
          </a:p>
        </p:txBody>
      </p:sp>
      <p:sp>
        <p:nvSpPr>
          <p:cNvPr id="20" name="TextBox 19">
            <a:extLst>
              <a:ext uri="{FF2B5EF4-FFF2-40B4-BE49-F238E27FC236}">
                <a16:creationId xmlns:a16="http://schemas.microsoft.com/office/drawing/2014/main" id="{9F498399-D92E-B58E-0F0B-F3A51F9FAF0F}"/>
              </a:ext>
            </a:extLst>
          </p:cNvPr>
          <p:cNvSpPr txBox="1"/>
          <p:nvPr/>
        </p:nvSpPr>
        <p:spPr>
          <a:xfrm>
            <a:off x="6183484" y="5115715"/>
            <a:ext cx="6133374" cy="523220"/>
          </a:xfrm>
          <a:prstGeom prst="rect">
            <a:avLst/>
          </a:prstGeom>
          <a:noFill/>
        </p:spPr>
        <p:txBody>
          <a:bodyPr wrap="square" rtlCol="0">
            <a:spAutoFit/>
          </a:bodyPr>
          <a:lstStyle/>
          <a:p>
            <a:r>
              <a:rPr lang="en-US" sz="2800" dirty="0"/>
              <a:t>- as a function of     likelihood function</a:t>
            </a:r>
            <a:endParaRPr lang="ru-RU" sz="2800" dirty="0"/>
          </a:p>
        </p:txBody>
      </p:sp>
      <p:pic>
        <p:nvPicPr>
          <p:cNvPr id="21" name="Рисунок 20">
            <a:extLst>
              <a:ext uri="{FF2B5EF4-FFF2-40B4-BE49-F238E27FC236}">
                <a16:creationId xmlns:a16="http://schemas.microsoft.com/office/drawing/2014/main" id="{6CC8161F-704F-5893-2A59-C87307A3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732" y="5158476"/>
            <a:ext cx="332650" cy="434292"/>
          </a:xfrm>
          <a:prstGeom prst="rect">
            <a:avLst/>
          </a:prstGeom>
        </p:spPr>
      </p:pic>
      <p:sp>
        <p:nvSpPr>
          <p:cNvPr id="22" name="TextBox 21">
            <a:extLst>
              <a:ext uri="{FF2B5EF4-FFF2-40B4-BE49-F238E27FC236}">
                <a16:creationId xmlns:a16="http://schemas.microsoft.com/office/drawing/2014/main" id="{D6166C37-3BD7-B834-1020-D2CD6D04F49A}"/>
              </a:ext>
            </a:extLst>
          </p:cNvPr>
          <p:cNvSpPr txBox="1"/>
          <p:nvPr/>
        </p:nvSpPr>
        <p:spPr>
          <a:xfrm>
            <a:off x="838200" y="5826443"/>
            <a:ext cx="8823593" cy="954107"/>
          </a:xfrm>
          <a:prstGeom prst="rect">
            <a:avLst/>
          </a:prstGeom>
          <a:noFill/>
        </p:spPr>
        <p:txBody>
          <a:bodyPr wrap="square" rtlCol="0">
            <a:spAutoFit/>
          </a:bodyPr>
          <a:lstStyle/>
          <a:p>
            <a:r>
              <a:rPr lang="en-US" sz="2800" dirty="0"/>
              <a:t>ML estimate has good theoretical properties for large n</a:t>
            </a:r>
          </a:p>
          <a:p>
            <a:r>
              <a:rPr lang="en-US" sz="2800" dirty="0"/>
              <a:t>(unbiased, consistent, efficient) </a:t>
            </a:r>
            <a:endParaRPr lang="ru-RU" sz="2800" dirty="0"/>
          </a:p>
        </p:txBody>
      </p:sp>
    </p:spTree>
    <p:extLst>
      <p:ext uri="{BB962C8B-B14F-4D97-AF65-F5344CB8AC3E}">
        <p14:creationId xmlns:p14="http://schemas.microsoft.com/office/powerpoint/2010/main" val="219353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E1E56-7599-BF48-DEF8-74A7B0A2F0D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8F801F-038A-E606-3091-D3FD0452D5A8}"/>
              </a:ext>
            </a:extLst>
          </p:cNvPr>
          <p:cNvSpPr>
            <a:spLocks noGrp="1"/>
          </p:cNvSpPr>
          <p:nvPr>
            <p:ph type="title"/>
          </p:nvPr>
        </p:nvSpPr>
        <p:spPr/>
        <p:txBody>
          <a:bodyPr/>
          <a:lstStyle/>
          <a:p>
            <a:r>
              <a:rPr lang="en-US" dirty="0"/>
              <a:t>Maximum likelihood estimation</a:t>
            </a:r>
            <a:endParaRPr lang="ru-RU" dirty="0"/>
          </a:p>
        </p:txBody>
      </p:sp>
      <p:sp>
        <p:nvSpPr>
          <p:cNvPr id="9" name="TextBox 8">
            <a:extLst>
              <a:ext uri="{FF2B5EF4-FFF2-40B4-BE49-F238E27FC236}">
                <a16:creationId xmlns:a16="http://schemas.microsoft.com/office/drawing/2014/main" id="{67766E1C-3A9E-A102-06E9-270FC40A5221}"/>
              </a:ext>
            </a:extLst>
          </p:cNvPr>
          <p:cNvSpPr txBox="1"/>
          <p:nvPr/>
        </p:nvSpPr>
        <p:spPr>
          <a:xfrm>
            <a:off x="838200" y="3014431"/>
            <a:ext cx="3722783" cy="523220"/>
          </a:xfrm>
          <a:prstGeom prst="rect">
            <a:avLst/>
          </a:prstGeom>
          <a:noFill/>
        </p:spPr>
        <p:txBody>
          <a:bodyPr wrap="square" rtlCol="0">
            <a:spAutoFit/>
          </a:bodyPr>
          <a:lstStyle/>
          <a:p>
            <a:r>
              <a:rPr lang="en-US" sz="2800" dirty="0"/>
              <a:t>Equivalent formulation:</a:t>
            </a:r>
            <a:endParaRPr lang="ru-RU" sz="2800" dirty="0"/>
          </a:p>
        </p:txBody>
      </p:sp>
      <p:pic>
        <p:nvPicPr>
          <p:cNvPr id="4" name="Рисунок 3">
            <a:extLst>
              <a:ext uri="{FF2B5EF4-FFF2-40B4-BE49-F238E27FC236}">
                <a16:creationId xmlns:a16="http://schemas.microsoft.com/office/drawing/2014/main" id="{9A713B7B-8248-5DBB-EDCE-F99FD1FD7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78" y="2038752"/>
            <a:ext cx="6242384" cy="963788"/>
          </a:xfrm>
          <a:prstGeom prst="rect">
            <a:avLst/>
          </a:prstGeom>
        </p:spPr>
      </p:pic>
      <p:pic>
        <p:nvPicPr>
          <p:cNvPr id="13" name="Рисунок 12">
            <a:extLst>
              <a:ext uri="{FF2B5EF4-FFF2-40B4-BE49-F238E27FC236}">
                <a16:creationId xmlns:a16="http://schemas.microsoft.com/office/drawing/2014/main" id="{076E5BDE-8E3E-1F16-D90E-14DC878D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75" y="3436085"/>
            <a:ext cx="7288380" cy="1042369"/>
          </a:xfrm>
          <a:prstGeom prst="rect">
            <a:avLst/>
          </a:prstGeom>
        </p:spPr>
      </p:pic>
      <p:pic>
        <p:nvPicPr>
          <p:cNvPr id="23" name="Рисунок 22">
            <a:extLst>
              <a:ext uri="{FF2B5EF4-FFF2-40B4-BE49-F238E27FC236}">
                <a16:creationId xmlns:a16="http://schemas.microsoft.com/office/drawing/2014/main" id="{0A5D7EF3-7218-B0B3-5864-6071E476A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50" y="4662711"/>
            <a:ext cx="3684650" cy="1042368"/>
          </a:xfrm>
          <a:prstGeom prst="rect">
            <a:avLst/>
          </a:prstGeom>
        </p:spPr>
      </p:pic>
      <p:sp>
        <p:nvSpPr>
          <p:cNvPr id="24" name="TextBox 23">
            <a:extLst>
              <a:ext uri="{FF2B5EF4-FFF2-40B4-BE49-F238E27FC236}">
                <a16:creationId xmlns:a16="http://schemas.microsoft.com/office/drawing/2014/main" id="{5C1C8521-8185-93DD-9F46-932BD35DA6AB}"/>
              </a:ext>
            </a:extLst>
          </p:cNvPr>
          <p:cNvSpPr txBox="1"/>
          <p:nvPr/>
        </p:nvSpPr>
        <p:spPr>
          <a:xfrm>
            <a:off x="838199" y="1514657"/>
            <a:ext cx="5672770" cy="523220"/>
          </a:xfrm>
          <a:prstGeom prst="rect">
            <a:avLst/>
          </a:prstGeom>
          <a:noFill/>
        </p:spPr>
        <p:txBody>
          <a:bodyPr wrap="square" rtlCol="0">
            <a:spAutoFit/>
          </a:bodyPr>
          <a:lstStyle/>
          <a:p>
            <a:r>
              <a:rPr lang="en-US" sz="2800" dirty="0"/>
              <a:t>Maximum likelihood estimation:</a:t>
            </a:r>
            <a:endParaRPr lang="ru-RU" sz="2800" dirty="0"/>
          </a:p>
        </p:txBody>
      </p:sp>
      <p:sp>
        <p:nvSpPr>
          <p:cNvPr id="25" name="TextBox 24">
            <a:extLst>
              <a:ext uri="{FF2B5EF4-FFF2-40B4-BE49-F238E27FC236}">
                <a16:creationId xmlns:a16="http://schemas.microsoft.com/office/drawing/2014/main" id="{C468C802-A0D0-55E3-9755-9DFE787DFE3E}"/>
              </a:ext>
            </a:extLst>
          </p:cNvPr>
          <p:cNvSpPr txBox="1"/>
          <p:nvPr/>
        </p:nvSpPr>
        <p:spPr>
          <a:xfrm>
            <a:off x="838200" y="4888490"/>
            <a:ext cx="3722783" cy="523220"/>
          </a:xfrm>
          <a:prstGeom prst="rect">
            <a:avLst/>
          </a:prstGeom>
          <a:noFill/>
        </p:spPr>
        <p:txBody>
          <a:bodyPr wrap="square" rtlCol="0">
            <a:spAutoFit/>
          </a:bodyPr>
          <a:lstStyle/>
          <a:p>
            <a:r>
              <a:rPr lang="en-US" sz="2800" dirty="0"/>
              <a:t>Analytical solution:</a:t>
            </a:r>
            <a:endParaRPr lang="ru-RU" sz="2800" dirty="0"/>
          </a:p>
        </p:txBody>
      </p:sp>
    </p:spTree>
    <p:extLst>
      <p:ext uri="{BB962C8B-B14F-4D97-AF65-F5344CB8AC3E}">
        <p14:creationId xmlns:p14="http://schemas.microsoft.com/office/powerpoint/2010/main" val="346646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839</Words>
  <Application>Microsoft Office PowerPoint</Application>
  <PresentationFormat>Широкоэкранный</PresentationFormat>
  <Paragraphs>123</Paragraphs>
  <Slides>36</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36</vt:i4>
      </vt:variant>
    </vt:vector>
  </HeadingPairs>
  <TitlesOfParts>
    <vt:vector size="40" baseType="lpstr">
      <vt:lpstr>Arial</vt:lpstr>
      <vt:lpstr>Calibri</vt:lpstr>
      <vt:lpstr>Calibri Light</vt:lpstr>
      <vt:lpstr>Тема Office</vt:lpstr>
      <vt:lpstr>Linear Regression: probabilistic view  Linear Classification</vt:lpstr>
      <vt:lpstr>Linear regression</vt:lpstr>
      <vt:lpstr>Probability distributions</vt:lpstr>
      <vt:lpstr>Conditional probability</vt:lpstr>
      <vt:lpstr>Conditional probability</vt:lpstr>
      <vt:lpstr>Operations with probabilities</vt:lpstr>
      <vt:lpstr>Distribution parameters estimation</vt:lpstr>
      <vt:lpstr>Maximum likelihood estimation</vt:lpstr>
      <vt:lpstr>Maximum likelihood estimation</vt:lpstr>
      <vt:lpstr>Normal distribution</vt:lpstr>
      <vt:lpstr>ML estimate for normal distribution</vt:lpstr>
      <vt:lpstr>ML estimate for Bernoulli distribution</vt:lpstr>
      <vt:lpstr>Linear Regression</vt:lpstr>
      <vt:lpstr>Linear Regression</vt:lpstr>
      <vt:lpstr>Linear Regression</vt:lpstr>
      <vt:lpstr>Linear Classification</vt:lpstr>
      <vt:lpstr>Linear classification</vt:lpstr>
      <vt:lpstr>Linear classification</vt:lpstr>
      <vt:lpstr>Linear classification</vt:lpstr>
      <vt:lpstr>Classification losses</vt:lpstr>
      <vt:lpstr>Measuring classification quality</vt:lpstr>
      <vt:lpstr>Measuring classification quality</vt:lpstr>
      <vt:lpstr>Measuring classification quality</vt:lpstr>
      <vt:lpstr>Measuring classification quality</vt:lpstr>
      <vt:lpstr>Measuring classification quality</vt:lpstr>
      <vt:lpstr>Measuring classification quality</vt:lpstr>
      <vt:lpstr>Measuring classification quality</vt:lpstr>
      <vt:lpstr>Changing precision/recall balance for particular linear classifier</vt:lpstr>
      <vt:lpstr>Changing precision/recall balance for particular linear classifier</vt:lpstr>
      <vt:lpstr>Changing precision/recall balance for particular linear classifier</vt:lpstr>
      <vt:lpstr>Measuring classification quality for all thresholds</vt:lpstr>
      <vt:lpstr>Precision-Recall Curve for ideal classifier</vt:lpstr>
      <vt:lpstr>Receiver-Operating Characteristics (ROC)</vt:lpstr>
      <vt:lpstr>ROC for ideal and random classifiers</vt:lpstr>
      <vt:lpstr>Gini index</vt:lpstr>
      <vt:lpstr>AUC-PRC vs AUC-ROC</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Николаева</dc:creator>
  <cp:lastModifiedBy>Kropotov, Dmitry</cp:lastModifiedBy>
  <cp:revision>219</cp:revision>
  <dcterms:created xsi:type="dcterms:W3CDTF">2016-07-15T17:21:31Z</dcterms:created>
  <dcterms:modified xsi:type="dcterms:W3CDTF">2025-02-28T07:11:49Z</dcterms:modified>
</cp:coreProperties>
</file>